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8"/>
  </p:notesMasterIdLst>
  <p:sldIdLst>
    <p:sldId id="256" r:id="rId2"/>
    <p:sldId id="487" r:id="rId3"/>
    <p:sldId id="303" r:id="rId4"/>
    <p:sldId id="301" r:id="rId5"/>
    <p:sldId id="299" r:id="rId6"/>
    <p:sldId id="305" r:id="rId7"/>
    <p:sldId id="306" r:id="rId8"/>
    <p:sldId id="477" r:id="rId9"/>
    <p:sldId id="309" r:id="rId10"/>
    <p:sldId id="311" r:id="rId11"/>
    <p:sldId id="312" r:id="rId12"/>
    <p:sldId id="492" r:id="rId13"/>
    <p:sldId id="493" r:id="rId14"/>
    <p:sldId id="494" r:id="rId15"/>
    <p:sldId id="314" r:id="rId16"/>
    <p:sldId id="317" r:id="rId17"/>
    <p:sldId id="478" r:id="rId18"/>
    <p:sldId id="479" r:id="rId19"/>
    <p:sldId id="320" r:id="rId20"/>
    <p:sldId id="321" r:id="rId21"/>
    <p:sldId id="322" r:id="rId22"/>
    <p:sldId id="490" r:id="rId23"/>
    <p:sldId id="489" r:id="rId24"/>
    <p:sldId id="480" r:id="rId25"/>
    <p:sldId id="300" r:id="rId26"/>
    <p:sldId id="481" r:id="rId27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21" autoAdjust="0"/>
    <p:restoredTop sz="94660"/>
  </p:normalViewPr>
  <p:slideViewPr>
    <p:cSldViewPr>
      <p:cViewPr varScale="1">
        <p:scale>
          <a:sx n="119" d="100"/>
          <a:sy n="119" d="100"/>
        </p:scale>
        <p:origin x="8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D07A47F-6B3F-E346-8069-F6E9E99DBE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1" tIns="45766" rIns="91531" bIns="45766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6DEA11A-2C43-B040-AEA2-391F1FF989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1" tIns="45766" rIns="91531" bIns="4576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086EF9D-D620-4471-AD2A-87686C1852A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0F44BC39-0B7F-CF48-8960-AB638DFEC0F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4875"/>
            <a:ext cx="54356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1" tIns="45766" rIns="91531" bIns="45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4998" name="Rectangle 6">
            <a:extLst>
              <a:ext uri="{FF2B5EF4-FFF2-40B4-BE49-F238E27FC236}">
                <a16:creationId xmlns:a16="http://schemas.microsoft.com/office/drawing/2014/main" id="{E518362E-1A0D-0D44-910B-1E41BAFEB1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1" tIns="45766" rIns="91531" bIns="45766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5170064D-49A0-714E-8D30-C5288FB76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1" tIns="45766" rIns="91531" bIns="45766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pPr>
              <a:defRPr/>
            </a:pPr>
            <a:fld id="{12D0FE71-ADF9-4B52-8A58-07667E59AD8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D0FE71-ADF9-4B52-8A58-07667E59AD8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991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DA9CA22-0FD8-486E-9F03-F1811BA3F81E}"/>
              </a:ext>
            </a:extLst>
          </p:cNvPr>
          <p:cNvSpPr>
            <a:spLocks/>
          </p:cNvSpPr>
          <p:nvPr/>
        </p:nvSpPr>
        <p:spPr bwMode="auto">
          <a:xfrm>
            <a:off x="838200" y="2273300"/>
            <a:ext cx="7772400" cy="1158875"/>
          </a:xfrm>
          <a:custGeom>
            <a:avLst/>
            <a:gdLst/>
            <a:ahLst/>
            <a:cxnLst>
              <a:cxn ang="0">
                <a:pos x="266" y="42"/>
              </a:cxn>
              <a:cxn ang="0">
                <a:pos x="107" y="103"/>
              </a:cxn>
              <a:cxn ang="0">
                <a:pos x="69" y="200"/>
              </a:cxn>
              <a:cxn ang="0">
                <a:pos x="38" y="235"/>
              </a:cxn>
              <a:cxn ang="0">
                <a:pos x="15" y="332"/>
              </a:cxn>
              <a:cxn ang="0">
                <a:pos x="38" y="447"/>
              </a:cxn>
              <a:cxn ang="0">
                <a:pos x="198" y="587"/>
              </a:cxn>
              <a:cxn ang="0">
                <a:pos x="568" y="655"/>
              </a:cxn>
              <a:cxn ang="0">
                <a:pos x="928" y="699"/>
              </a:cxn>
              <a:cxn ang="0">
                <a:pos x="1751" y="746"/>
              </a:cxn>
              <a:cxn ang="0">
                <a:pos x="2388" y="739"/>
              </a:cxn>
              <a:cxn ang="0">
                <a:pos x="2624" y="761"/>
              </a:cxn>
              <a:cxn ang="0">
                <a:pos x="3030" y="737"/>
              </a:cxn>
              <a:cxn ang="0">
                <a:pos x="3707" y="640"/>
              </a:cxn>
              <a:cxn ang="0">
                <a:pos x="4057" y="579"/>
              </a:cxn>
              <a:cxn ang="0">
                <a:pos x="4225" y="526"/>
              </a:cxn>
              <a:cxn ang="0">
                <a:pos x="4331" y="508"/>
              </a:cxn>
              <a:cxn ang="0">
                <a:pos x="4225" y="491"/>
              </a:cxn>
              <a:cxn ang="0">
                <a:pos x="4346" y="526"/>
              </a:cxn>
              <a:cxn ang="0">
                <a:pos x="4643" y="455"/>
              </a:cxn>
              <a:cxn ang="0">
                <a:pos x="4849" y="341"/>
              </a:cxn>
              <a:cxn ang="0">
                <a:pos x="4674" y="279"/>
              </a:cxn>
              <a:cxn ang="0">
                <a:pos x="4110" y="297"/>
              </a:cxn>
              <a:cxn ang="0">
                <a:pos x="4293" y="297"/>
              </a:cxn>
              <a:cxn ang="0">
                <a:pos x="4651" y="200"/>
              </a:cxn>
              <a:cxn ang="0">
                <a:pos x="4514" y="147"/>
              </a:cxn>
              <a:cxn ang="0">
                <a:pos x="3920" y="174"/>
              </a:cxn>
              <a:cxn ang="0">
                <a:pos x="3966" y="147"/>
              </a:cxn>
              <a:cxn ang="0">
                <a:pos x="3578" y="121"/>
              </a:cxn>
              <a:cxn ang="0">
                <a:pos x="3159" y="165"/>
              </a:cxn>
              <a:cxn ang="0">
                <a:pos x="2260" y="187"/>
              </a:cxn>
              <a:cxn ang="0">
                <a:pos x="1880" y="175"/>
              </a:cxn>
              <a:cxn ang="0">
                <a:pos x="1460" y="175"/>
              </a:cxn>
              <a:cxn ang="0">
                <a:pos x="967" y="130"/>
              </a:cxn>
              <a:cxn ang="0">
                <a:pos x="746" y="59"/>
              </a:cxn>
              <a:cxn ang="0">
                <a:pos x="472" y="6"/>
              </a:cxn>
              <a:cxn ang="0">
                <a:pos x="306" y="4"/>
              </a:cxn>
            </a:cxnLst>
            <a:rect l="0" t="0" r="r" b="b"/>
            <a:pathLst>
              <a:path w="4864" h="769">
                <a:moveTo>
                  <a:pt x="306" y="4"/>
                </a:moveTo>
                <a:cubicBezTo>
                  <a:pt x="265" y="21"/>
                  <a:pt x="307" y="25"/>
                  <a:pt x="266" y="42"/>
                </a:cubicBezTo>
                <a:cubicBezTo>
                  <a:pt x="228" y="27"/>
                  <a:pt x="225" y="21"/>
                  <a:pt x="167" y="42"/>
                </a:cubicBezTo>
                <a:cubicBezTo>
                  <a:pt x="141" y="52"/>
                  <a:pt x="142" y="90"/>
                  <a:pt x="107" y="103"/>
                </a:cubicBezTo>
                <a:cubicBezTo>
                  <a:pt x="84" y="130"/>
                  <a:pt x="69" y="156"/>
                  <a:pt x="46" y="182"/>
                </a:cubicBezTo>
                <a:cubicBezTo>
                  <a:pt x="53" y="188"/>
                  <a:pt x="61" y="196"/>
                  <a:pt x="69" y="200"/>
                </a:cubicBezTo>
                <a:cubicBezTo>
                  <a:pt x="76" y="204"/>
                  <a:pt x="94" y="200"/>
                  <a:pt x="91" y="209"/>
                </a:cubicBezTo>
                <a:cubicBezTo>
                  <a:pt x="89" y="218"/>
                  <a:pt x="47" y="232"/>
                  <a:pt x="38" y="235"/>
                </a:cubicBezTo>
                <a:cubicBezTo>
                  <a:pt x="20" y="298"/>
                  <a:pt x="37" y="278"/>
                  <a:pt x="0" y="306"/>
                </a:cubicBezTo>
                <a:cubicBezTo>
                  <a:pt x="5" y="314"/>
                  <a:pt x="11" y="322"/>
                  <a:pt x="15" y="332"/>
                </a:cubicBezTo>
                <a:cubicBezTo>
                  <a:pt x="27" y="345"/>
                  <a:pt x="65" y="366"/>
                  <a:pt x="69" y="385"/>
                </a:cubicBezTo>
                <a:cubicBezTo>
                  <a:pt x="71" y="398"/>
                  <a:pt x="28" y="428"/>
                  <a:pt x="38" y="447"/>
                </a:cubicBezTo>
                <a:cubicBezTo>
                  <a:pt x="28" y="480"/>
                  <a:pt x="110" y="494"/>
                  <a:pt x="129" y="499"/>
                </a:cubicBezTo>
                <a:cubicBezTo>
                  <a:pt x="157" y="521"/>
                  <a:pt x="162" y="579"/>
                  <a:pt x="198" y="587"/>
                </a:cubicBezTo>
                <a:cubicBezTo>
                  <a:pt x="275" y="607"/>
                  <a:pt x="321" y="631"/>
                  <a:pt x="400" y="635"/>
                </a:cubicBezTo>
                <a:cubicBezTo>
                  <a:pt x="471" y="643"/>
                  <a:pt x="513" y="654"/>
                  <a:pt x="568" y="655"/>
                </a:cubicBezTo>
                <a:cubicBezTo>
                  <a:pt x="628" y="661"/>
                  <a:pt x="700" y="664"/>
                  <a:pt x="760" y="671"/>
                </a:cubicBezTo>
                <a:cubicBezTo>
                  <a:pt x="817" y="693"/>
                  <a:pt x="869" y="677"/>
                  <a:pt x="928" y="699"/>
                </a:cubicBezTo>
                <a:cubicBezTo>
                  <a:pt x="1070" y="753"/>
                  <a:pt x="1355" y="693"/>
                  <a:pt x="1355" y="693"/>
                </a:cubicBezTo>
                <a:cubicBezTo>
                  <a:pt x="1539" y="731"/>
                  <a:pt x="1520" y="737"/>
                  <a:pt x="1751" y="746"/>
                </a:cubicBezTo>
                <a:cubicBezTo>
                  <a:pt x="1912" y="769"/>
                  <a:pt x="1924" y="727"/>
                  <a:pt x="2228" y="743"/>
                </a:cubicBezTo>
                <a:cubicBezTo>
                  <a:pt x="2298" y="752"/>
                  <a:pt x="2337" y="736"/>
                  <a:pt x="2388" y="739"/>
                </a:cubicBezTo>
                <a:cubicBezTo>
                  <a:pt x="2439" y="742"/>
                  <a:pt x="2496" y="758"/>
                  <a:pt x="2535" y="762"/>
                </a:cubicBezTo>
                <a:cubicBezTo>
                  <a:pt x="2574" y="766"/>
                  <a:pt x="2586" y="753"/>
                  <a:pt x="2624" y="761"/>
                </a:cubicBezTo>
                <a:cubicBezTo>
                  <a:pt x="2654" y="767"/>
                  <a:pt x="2674" y="747"/>
                  <a:pt x="2710" y="746"/>
                </a:cubicBezTo>
                <a:cubicBezTo>
                  <a:pt x="2816" y="740"/>
                  <a:pt x="2923" y="740"/>
                  <a:pt x="3030" y="737"/>
                </a:cubicBezTo>
                <a:cubicBezTo>
                  <a:pt x="3165" y="698"/>
                  <a:pt x="3192" y="700"/>
                  <a:pt x="3372" y="693"/>
                </a:cubicBezTo>
                <a:cubicBezTo>
                  <a:pt x="3491" y="677"/>
                  <a:pt x="3585" y="649"/>
                  <a:pt x="3707" y="640"/>
                </a:cubicBezTo>
                <a:cubicBezTo>
                  <a:pt x="3778" y="612"/>
                  <a:pt x="3647" y="661"/>
                  <a:pt x="3814" y="623"/>
                </a:cubicBezTo>
                <a:cubicBezTo>
                  <a:pt x="3939" y="593"/>
                  <a:pt x="3882" y="589"/>
                  <a:pt x="4057" y="579"/>
                </a:cubicBezTo>
                <a:cubicBezTo>
                  <a:pt x="4154" y="551"/>
                  <a:pt x="4197" y="549"/>
                  <a:pt x="4316" y="543"/>
                </a:cubicBezTo>
                <a:cubicBezTo>
                  <a:pt x="4293" y="535"/>
                  <a:pt x="4233" y="529"/>
                  <a:pt x="4225" y="526"/>
                </a:cubicBezTo>
                <a:cubicBezTo>
                  <a:pt x="4217" y="523"/>
                  <a:pt x="4240" y="518"/>
                  <a:pt x="4247" y="517"/>
                </a:cubicBezTo>
                <a:cubicBezTo>
                  <a:pt x="4275" y="513"/>
                  <a:pt x="4303" y="511"/>
                  <a:pt x="4331" y="508"/>
                </a:cubicBezTo>
                <a:cubicBezTo>
                  <a:pt x="4303" y="505"/>
                  <a:pt x="4275" y="504"/>
                  <a:pt x="4247" y="499"/>
                </a:cubicBezTo>
                <a:cubicBezTo>
                  <a:pt x="4240" y="498"/>
                  <a:pt x="4221" y="499"/>
                  <a:pt x="4225" y="491"/>
                </a:cubicBezTo>
                <a:cubicBezTo>
                  <a:pt x="4230" y="480"/>
                  <a:pt x="4245" y="485"/>
                  <a:pt x="4255" y="482"/>
                </a:cubicBezTo>
                <a:cubicBezTo>
                  <a:pt x="4318" y="494"/>
                  <a:pt x="4297" y="507"/>
                  <a:pt x="4346" y="526"/>
                </a:cubicBezTo>
                <a:cubicBezTo>
                  <a:pt x="4398" y="511"/>
                  <a:pt x="4453" y="470"/>
                  <a:pt x="4506" y="464"/>
                </a:cubicBezTo>
                <a:cubicBezTo>
                  <a:pt x="4552" y="460"/>
                  <a:pt x="4598" y="458"/>
                  <a:pt x="4643" y="455"/>
                </a:cubicBezTo>
                <a:cubicBezTo>
                  <a:pt x="4690" y="420"/>
                  <a:pt x="4742" y="423"/>
                  <a:pt x="4795" y="411"/>
                </a:cubicBezTo>
                <a:cubicBezTo>
                  <a:pt x="4834" y="382"/>
                  <a:pt x="4813" y="403"/>
                  <a:pt x="4849" y="341"/>
                </a:cubicBezTo>
                <a:cubicBezTo>
                  <a:pt x="4854" y="332"/>
                  <a:pt x="4864" y="314"/>
                  <a:pt x="4864" y="314"/>
                </a:cubicBezTo>
                <a:cubicBezTo>
                  <a:pt x="4803" y="279"/>
                  <a:pt x="4742" y="285"/>
                  <a:pt x="4674" y="279"/>
                </a:cubicBezTo>
                <a:cubicBezTo>
                  <a:pt x="4490" y="287"/>
                  <a:pt x="4499" y="279"/>
                  <a:pt x="4384" y="306"/>
                </a:cubicBezTo>
                <a:cubicBezTo>
                  <a:pt x="4293" y="303"/>
                  <a:pt x="4202" y="303"/>
                  <a:pt x="4110" y="297"/>
                </a:cubicBezTo>
                <a:cubicBezTo>
                  <a:pt x="4103" y="297"/>
                  <a:pt x="4126" y="288"/>
                  <a:pt x="4133" y="288"/>
                </a:cubicBezTo>
                <a:cubicBezTo>
                  <a:pt x="4187" y="288"/>
                  <a:pt x="4240" y="294"/>
                  <a:pt x="4293" y="297"/>
                </a:cubicBezTo>
                <a:cubicBezTo>
                  <a:pt x="4391" y="282"/>
                  <a:pt x="4444" y="268"/>
                  <a:pt x="4552" y="262"/>
                </a:cubicBezTo>
                <a:cubicBezTo>
                  <a:pt x="4601" y="247"/>
                  <a:pt x="4610" y="232"/>
                  <a:pt x="4651" y="200"/>
                </a:cubicBezTo>
                <a:cubicBezTo>
                  <a:pt x="4609" y="188"/>
                  <a:pt x="4562" y="193"/>
                  <a:pt x="4521" y="174"/>
                </a:cubicBezTo>
                <a:cubicBezTo>
                  <a:pt x="4514" y="171"/>
                  <a:pt x="4516" y="156"/>
                  <a:pt x="4514" y="147"/>
                </a:cubicBezTo>
                <a:cubicBezTo>
                  <a:pt x="4141" y="166"/>
                  <a:pt x="4291" y="156"/>
                  <a:pt x="4065" y="174"/>
                </a:cubicBezTo>
                <a:cubicBezTo>
                  <a:pt x="4015" y="182"/>
                  <a:pt x="3972" y="194"/>
                  <a:pt x="3920" y="174"/>
                </a:cubicBezTo>
                <a:cubicBezTo>
                  <a:pt x="3911" y="171"/>
                  <a:pt x="3935" y="160"/>
                  <a:pt x="3943" y="156"/>
                </a:cubicBezTo>
                <a:cubicBezTo>
                  <a:pt x="3951" y="152"/>
                  <a:pt x="3958" y="150"/>
                  <a:pt x="3966" y="147"/>
                </a:cubicBezTo>
                <a:cubicBezTo>
                  <a:pt x="3918" y="110"/>
                  <a:pt x="3968" y="135"/>
                  <a:pt x="3935" y="77"/>
                </a:cubicBezTo>
                <a:cubicBezTo>
                  <a:pt x="3812" y="86"/>
                  <a:pt x="3702" y="113"/>
                  <a:pt x="3578" y="121"/>
                </a:cubicBezTo>
                <a:cubicBezTo>
                  <a:pt x="3524" y="128"/>
                  <a:pt x="3477" y="135"/>
                  <a:pt x="3425" y="156"/>
                </a:cubicBezTo>
                <a:cubicBezTo>
                  <a:pt x="3342" y="188"/>
                  <a:pt x="3248" y="162"/>
                  <a:pt x="3159" y="165"/>
                </a:cubicBezTo>
                <a:cubicBezTo>
                  <a:pt x="2928" y="254"/>
                  <a:pt x="2813" y="169"/>
                  <a:pt x="2544" y="191"/>
                </a:cubicBezTo>
                <a:cubicBezTo>
                  <a:pt x="2445" y="200"/>
                  <a:pt x="2305" y="198"/>
                  <a:pt x="2260" y="187"/>
                </a:cubicBezTo>
                <a:cubicBezTo>
                  <a:pt x="2172" y="153"/>
                  <a:pt x="2149" y="194"/>
                  <a:pt x="2056" y="195"/>
                </a:cubicBezTo>
                <a:cubicBezTo>
                  <a:pt x="1964" y="187"/>
                  <a:pt x="1913" y="188"/>
                  <a:pt x="1880" y="175"/>
                </a:cubicBezTo>
                <a:cubicBezTo>
                  <a:pt x="1790" y="181"/>
                  <a:pt x="1677" y="212"/>
                  <a:pt x="1591" y="191"/>
                </a:cubicBezTo>
                <a:cubicBezTo>
                  <a:pt x="1548" y="181"/>
                  <a:pt x="1503" y="186"/>
                  <a:pt x="1460" y="175"/>
                </a:cubicBezTo>
                <a:cubicBezTo>
                  <a:pt x="1435" y="185"/>
                  <a:pt x="1426" y="155"/>
                  <a:pt x="1401" y="165"/>
                </a:cubicBezTo>
                <a:cubicBezTo>
                  <a:pt x="1252" y="156"/>
                  <a:pt x="1118" y="135"/>
                  <a:pt x="967" y="130"/>
                </a:cubicBezTo>
                <a:cubicBezTo>
                  <a:pt x="926" y="125"/>
                  <a:pt x="836" y="116"/>
                  <a:pt x="799" y="103"/>
                </a:cubicBezTo>
                <a:cubicBezTo>
                  <a:pt x="798" y="103"/>
                  <a:pt x="754" y="62"/>
                  <a:pt x="746" y="59"/>
                </a:cubicBezTo>
                <a:cubicBezTo>
                  <a:pt x="686" y="39"/>
                  <a:pt x="609" y="39"/>
                  <a:pt x="548" y="33"/>
                </a:cubicBezTo>
                <a:cubicBezTo>
                  <a:pt x="523" y="22"/>
                  <a:pt x="497" y="17"/>
                  <a:pt x="472" y="6"/>
                </a:cubicBezTo>
                <a:cubicBezTo>
                  <a:pt x="441" y="9"/>
                  <a:pt x="411" y="11"/>
                  <a:pt x="381" y="15"/>
                </a:cubicBezTo>
                <a:cubicBezTo>
                  <a:pt x="353" y="15"/>
                  <a:pt x="325" y="0"/>
                  <a:pt x="306" y="4"/>
                </a:cubicBez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48627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1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FC314A6-A82B-4B00-AE58-AA20E9B15E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179388" y="6453188"/>
            <a:ext cx="5840412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DDC4A14-9FB2-419D-9CEA-D9527B55C8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63D6D1-89E9-426B-B08B-8032EB608E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2C2DAA-4361-D741-AEEC-B7741B271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16" y="7709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73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715B8C2-4D61-4AED-B785-C0F1F56960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569B70-E7CF-46E6-A69A-7561E062B9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A7CBD3-C17E-4405-9A71-A42AC512E3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147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B128CD5-825A-42E0-81BE-62C5546C42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46B4DC9-988B-496A-9106-2ACB25FED3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E30EE9-67C2-46AE-959F-17F2BB4C62C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7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713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13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FAE158D-6DCF-4532-BDC6-52905AF443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7AD4F2D-7D82-428D-93DC-3CFABF4693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8BDB24-7CEE-47DE-AF20-30412808B2B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618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0E99EA-7C5F-41EF-8C82-8554045C2A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841A600-0581-48D9-877D-6F623096AC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9B75D0-A0D0-5046-9293-A20AC5BFA4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16" y="0"/>
            <a:ext cx="1656184" cy="41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57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780B5C4-0A98-4785-9DD0-89C6871CC8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498053B-FDED-4A48-B004-28A74E10D7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96618B-C570-4FC3-966B-7F8565E2F5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672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5B8AF4-03BA-492A-992B-20C0CCF200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0D5A211-BEDB-42FB-B8F6-49B74DEFC8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9C1747-7FF0-4FEE-8DD6-E0A3C4BC90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437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C922B-F6EB-4F0E-B4B7-D55D81495D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8D2A1-24AD-442D-80B6-5DC7211D60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B111C5-D2C1-4B20-B7C8-F4F378DEF8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563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09D7FD5-C4C3-46A2-98D4-B93DC1B95F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3AA0785-261E-42CB-B57E-628E8E257F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A5BEB7-15B6-453D-A66C-CC90F4B4D3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99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BA728BC6-F890-49C9-B3C4-914973050D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D8E1CEC-AD05-4192-8214-011656FD3F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2B5933-034F-4581-902D-C06FE72B35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002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2F0377-7813-4C7E-B770-CB80D510F7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9EAA244-1C15-4AA4-BCA3-5E3EA0C03C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169C79-6E43-4E80-9C8B-9B297AFA04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884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52FAF20-1102-44C3-86B0-593C84A0AB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C0F6FB5-DE22-4D28-8D84-5CFE27EEB3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D672E8-51EC-4E91-9053-E6E0048400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621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reeform 2">
            <a:extLst>
              <a:ext uri="{FF2B5EF4-FFF2-40B4-BE49-F238E27FC236}">
                <a16:creationId xmlns:a16="http://schemas.microsoft.com/office/drawing/2014/main" id="{39139EB2-D7B4-744E-BA5A-F1EB03B71883}"/>
              </a:ext>
            </a:extLst>
          </p:cNvPr>
          <p:cNvSpPr>
            <a:spLocks/>
          </p:cNvSpPr>
          <p:nvPr/>
        </p:nvSpPr>
        <p:spPr bwMode="auto">
          <a:xfrm>
            <a:off x="685800" y="228600"/>
            <a:ext cx="8153400" cy="1158875"/>
          </a:xfrm>
          <a:custGeom>
            <a:avLst/>
            <a:gdLst/>
            <a:ahLst/>
            <a:cxnLst>
              <a:cxn ang="0">
                <a:pos x="266" y="42"/>
              </a:cxn>
              <a:cxn ang="0">
                <a:pos x="107" y="103"/>
              </a:cxn>
              <a:cxn ang="0">
                <a:pos x="69" y="200"/>
              </a:cxn>
              <a:cxn ang="0">
                <a:pos x="38" y="235"/>
              </a:cxn>
              <a:cxn ang="0">
                <a:pos x="15" y="332"/>
              </a:cxn>
              <a:cxn ang="0">
                <a:pos x="38" y="447"/>
              </a:cxn>
              <a:cxn ang="0">
                <a:pos x="198" y="587"/>
              </a:cxn>
              <a:cxn ang="0">
                <a:pos x="568" y="655"/>
              </a:cxn>
              <a:cxn ang="0">
                <a:pos x="928" y="699"/>
              </a:cxn>
              <a:cxn ang="0">
                <a:pos x="1751" y="746"/>
              </a:cxn>
              <a:cxn ang="0">
                <a:pos x="2388" y="739"/>
              </a:cxn>
              <a:cxn ang="0">
                <a:pos x="2624" y="761"/>
              </a:cxn>
              <a:cxn ang="0">
                <a:pos x="3030" y="737"/>
              </a:cxn>
              <a:cxn ang="0">
                <a:pos x="3707" y="640"/>
              </a:cxn>
              <a:cxn ang="0">
                <a:pos x="4057" y="579"/>
              </a:cxn>
              <a:cxn ang="0">
                <a:pos x="4225" y="526"/>
              </a:cxn>
              <a:cxn ang="0">
                <a:pos x="4331" y="508"/>
              </a:cxn>
              <a:cxn ang="0">
                <a:pos x="4225" y="491"/>
              </a:cxn>
              <a:cxn ang="0">
                <a:pos x="4346" y="526"/>
              </a:cxn>
              <a:cxn ang="0">
                <a:pos x="4643" y="455"/>
              </a:cxn>
              <a:cxn ang="0">
                <a:pos x="4849" y="341"/>
              </a:cxn>
              <a:cxn ang="0">
                <a:pos x="4674" y="279"/>
              </a:cxn>
              <a:cxn ang="0">
                <a:pos x="4110" y="297"/>
              </a:cxn>
              <a:cxn ang="0">
                <a:pos x="4293" y="297"/>
              </a:cxn>
              <a:cxn ang="0">
                <a:pos x="4651" y="200"/>
              </a:cxn>
              <a:cxn ang="0">
                <a:pos x="4514" y="147"/>
              </a:cxn>
              <a:cxn ang="0">
                <a:pos x="3920" y="174"/>
              </a:cxn>
              <a:cxn ang="0">
                <a:pos x="3966" y="147"/>
              </a:cxn>
              <a:cxn ang="0">
                <a:pos x="3578" y="121"/>
              </a:cxn>
              <a:cxn ang="0">
                <a:pos x="3159" y="165"/>
              </a:cxn>
              <a:cxn ang="0">
                <a:pos x="2260" y="187"/>
              </a:cxn>
              <a:cxn ang="0">
                <a:pos x="1880" y="175"/>
              </a:cxn>
              <a:cxn ang="0">
                <a:pos x="1460" y="175"/>
              </a:cxn>
              <a:cxn ang="0">
                <a:pos x="967" y="130"/>
              </a:cxn>
              <a:cxn ang="0">
                <a:pos x="746" y="59"/>
              </a:cxn>
              <a:cxn ang="0">
                <a:pos x="472" y="6"/>
              </a:cxn>
              <a:cxn ang="0">
                <a:pos x="306" y="4"/>
              </a:cxn>
            </a:cxnLst>
            <a:rect l="0" t="0" r="r" b="b"/>
            <a:pathLst>
              <a:path w="4864" h="769">
                <a:moveTo>
                  <a:pt x="306" y="4"/>
                </a:moveTo>
                <a:cubicBezTo>
                  <a:pt x="265" y="21"/>
                  <a:pt x="307" y="25"/>
                  <a:pt x="266" y="42"/>
                </a:cubicBezTo>
                <a:cubicBezTo>
                  <a:pt x="228" y="27"/>
                  <a:pt x="225" y="21"/>
                  <a:pt x="167" y="42"/>
                </a:cubicBezTo>
                <a:cubicBezTo>
                  <a:pt x="141" y="52"/>
                  <a:pt x="142" y="90"/>
                  <a:pt x="107" y="103"/>
                </a:cubicBezTo>
                <a:cubicBezTo>
                  <a:pt x="84" y="130"/>
                  <a:pt x="69" y="156"/>
                  <a:pt x="46" y="182"/>
                </a:cubicBezTo>
                <a:cubicBezTo>
                  <a:pt x="53" y="188"/>
                  <a:pt x="61" y="196"/>
                  <a:pt x="69" y="200"/>
                </a:cubicBezTo>
                <a:cubicBezTo>
                  <a:pt x="76" y="204"/>
                  <a:pt x="94" y="200"/>
                  <a:pt x="91" y="209"/>
                </a:cubicBezTo>
                <a:cubicBezTo>
                  <a:pt x="89" y="218"/>
                  <a:pt x="47" y="232"/>
                  <a:pt x="38" y="235"/>
                </a:cubicBezTo>
                <a:cubicBezTo>
                  <a:pt x="20" y="298"/>
                  <a:pt x="37" y="278"/>
                  <a:pt x="0" y="306"/>
                </a:cubicBezTo>
                <a:cubicBezTo>
                  <a:pt x="5" y="314"/>
                  <a:pt x="11" y="322"/>
                  <a:pt x="15" y="332"/>
                </a:cubicBezTo>
                <a:cubicBezTo>
                  <a:pt x="27" y="345"/>
                  <a:pt x="65" y="366"/>
                  <a:pt x="69" y="385"/>
                </a:cubicBezTo>
                <a:cubicBezTo>
                  <a:pt x="71" y="398"/>
                  <a:pt x="28" y="428"/>
                  <a:pt x="38" y="447"/>
                </a:cubicBezTo>
                <a:cubicBezTo>
                  <a:pt x="28" y="480"/>
                  <a:pt x="110" y="494"/>
                  <a:pt x="129" y="499"/>
                </a:cubicBezTo>
                <a:cubicBezTo>
                  <a:pt x="157" y="521"/>
                  <a:pt x="162" y="579"/>
                  <a:pt x="198" y="587"/>
                </a:cubicBezTo>
                <a:cubicBezTo>
                  <a:pt x="275" y="607"/>
                  <a:pt x="321" y="631"/>
                  <a:pt x="400" y="635"/>
                </a:cubicBezTo>
                <a:cubicBezTo>
                  <a:pt x="471" y="643"/>
                  <a:pt x="513" y="654"/>
                  <a:pt x="568" y="655"/>
                </a:cubicBezTo>
                <a:cubicBezTo>
                  <a:pt x="628" y="661"/>
                  <a:pt x="700" y="664"/>
                  <a:pt x="760" y="671"/>
                </a:cubicBezTo>
                <a:cubicBezTo>
                  <a:pt x="817" y="693"/>
                  <a:pt x="869" y="677"/>
                  <a:pt x="928" y="699"/>
                </a:cubicBezTo>
                <a:cubicBezTo>
                  <a:pt x="1070" y="753"/>
                  <a:pt x="1355" y="693"/>
                  <a:pt x="1355" y="693"/>
                </a:cubicBezTo>
                <a:cubicBezTo>
                  <a:pt x="1539" y="731"/>
                  <a:pt x="1520" y="737"/>
                  <a:pt x="1751" y="746"/>
                </a:cubicBezTo>
                <a:cubicBezTo>
                  <a:pt x="1912" y="769"/>
                  <a:pt x="1924" y="727"/>
                  <a:pt x="2228" y="743"/>
                </a:cubicBezTo>
                <a:cubicBezTo>
                  <a:pt x="2298" y="752"/>
                  <a:pt x="2337" y="736"/>
                  <a:pt x="2388" y="739"/>
                </a:cubicBezTo>
                <a:cubicBezTo>
                  <a:pt x="2439" y="742"/>
                  <a:pt x="2496" y="758"/>
                  <a:pt x="2535" y="762"/>
                </a:cubicBezTo>
                <a:cubicBezTo>
                  <a:pt x="2574" y="766"/>
                  <a:pt x="2586" y="753"/>
                  <a:pt x="2624" y="761"/>
                </a:cubicBezTo>
                <a:cubicBezTo>
                  <a:pt x="2654" y="767"/>
                  <a:pt x="2674" y="747"/>
                  <a:pt x="2710" y="746"/>
                </a:cubicBezTo>
                <a:cubicBezTo>
                  <a:pt x="2816" y="740"/>
                  <a:pt x="2923" y="740"/>
                  <a:pt x="3030" y="737"/>
                </a:cubicBezTo>
                <a:cubicBezTo>
                  <a:pt x="3165" y="698"/>
                  <a:pt x="3192" y="700"/>
                  <a:pt x="3372" y="693"/>
                </a:cubicBezTo>
                <a:cubicBezTo>
                  <a:pt x="3491" y="677"/>
                  <a:pt x="3585" y="649"/>
                  <a:pt x="3707" y="640"/>
                </a:cubicBezTo>
                <a:cubicBezTo>
                  <a:pt x="3778" y="612"/>
                  <a:pt x="3647" y="661"/>
                  <a:pt x="3814" y="623"/>
                </a:cubicBezTo>
                <a:cubicBezTo>
                  <a:pt x="3939" y="593"/>
                  <a:pt x="3882" y="589"/>
                  <a:pt x="4057" y="579"/>
                </a:cubicBezTo>
                <a:cubicBezTo>
                  <a:pt x="4154" y="551"/>
                  <a:pt x="4197" y="549"/>
                  <a:pt x="4316" y="543"/>
                </a:cubicBezTo>
                <a:cubicBezTo>
                  <a:pt x="4293" y="535"/>
                  <a:pt x="4233" y="529"/>
                  <a:pt x="4225" y="526"/>
                </a:cubicBezTo>
                <a:cubicBezTo>
                  <a:pt x="4217" y="523"/>
                  <a:pt x="4240" y="518"/>
                  <a:pt x="4247" y="517"/>
                </a:cubicBezTo>
                <a:cubicBezTo>
                  <a:pt x="4275" y="513"/>
                  <a:pt x="4303" y="511"/>
                  <a:pt x="4331" y="508"/>
                </a:cubicBezTo>
                <a:cubicBezTo>
                  <a:pt x="4303" y="505"/>
                  <a:pt x="4275" y="504"/>
                  <a:pt x="4247" y="499"/>
                </a:cubicBezTo>
                <a:cubicBezTo>
                  <a:pt x="4240" y="498"/>
                  <a:pt x="4221" y="499"/>
                  <a:pt x="4225" y="491"/>
                </a:cubicBezTo>
                <a:cubicBezTo>
                  <a:pt x="4230" y="480"/>
                  <a:pt x="4245" y="485"/>
                  <a:pt x="4255" y="482"/>
                </a:cubicBezTo>
                <a:cubicBezTo>
                  <a:pt x="4318" y="494"/>
                  <a:pt x="4297" y="507"/>
                  <a:pt x="4346" y="526"/>
                </a:cubicBezTo>
                <a:cubicBezTo>
                  <a:pt x="4398" y="511"/>
                  <a:pt x="4453" y="470"/>
                  <a:pt x="4506" y="464"/>
                </a:cubicBezTo>
                <a:cubicBezTo>
                  <a:pt x="4552" y="460"/>
                  <a:pt x="4598" y="458"/>
                  <a:pt x="4643" y="455"/>
                </a:cubicBezTo>
                <a:cubicBezTo>
                  <a:pt x="4690" y="420"/>
                  <a:pt x="4742" y="423"/>
                  <a:pt x="4795" y="411"/>
                </a:cubicBezTo>
                <a:cubicBezTo>
                  <a:pt x="4834" y="382"/>
                  <a:pt x="4813" y="403"/>
                  <a:pt x="4849" y="341"/>
                </a:cubicBezTo>
                <a:cubicBezTo>
                  <a:pt x="4854" y="332"/>
                  <a:pt x="4864" y="314"/>
                  <a:pt x="4864" y="314"/>
                </a:cubicBezTo>
                <a:cubicBezTo>
                  <a:pt x="4803" y="279"/>
                  <a:pt x="4742" y="285"/>
                  <a:pt x="4674" y="279"/>
                </a:cubicBezTo>
                <a:cubicBezTo>
                  <a:pt x="4490" y="287"/>
                  <a:pt x="4499" y="279"/>
                  <a:pt x="4384" y="306"/>
                </a:cubicBezTo>
                <a:cubicBezTo>
                  <a:pt x="4293" y="303"/>
                  <a:pt x="4202" y="303"/>
                  <a:pt x="4110" y="297"/>
                </a:cubicBezTo>
                <a:cubicBezTo>
                  <a:pt x="4103" y="297"/>
                  <a:pt x="4126" y="288"/>
                  <a:pt x="4133" y="288"/>
                </a:cubicBezTo>
                <a:cubicBezTo>
                  <a:pt x="4187" y="288"/>
                  <a:pt x="4240" y="294"/>
                  <a:pt x="4293" y="297"/>
                </a:cubicBezTo>
                <a:cubicBezTo>
                  <a:pt x="4391" y="282"/>
                  <a:pt x="4444" y="268"/>
                  <a:pt x="4552" y="262"/>
                </a:cubicBezTo>
                <a:cubicBezTo>
                  <a:pt x="4601" y="247"/>
                  <a:pt x="4610" y="232"/>
                  <a:pt x="4651" y="200"/>
                </a:cubicBezTo>
                <a:cubicBezTo>
                  <a:pt x="4609" y="188"/>
                  <a:pt x="4562" y="193"/>
                  <a:pt x="4521" y="174"/>
                </a:cubicBezTo>
                <a:cubicBezTo>
                  <a:pt x="4514" y="171"/>
                  <a:pt x="4516" y="156"/>
                  <a:pt x="4514" y="147"/>
                </a:cubicBezTo>
                <a:cubicBezTo>
                  <a:pt x="4141" y="166"/>
                  <a:pt x="4291" y="156"/>
                  <a:pt x="4065" y="174"/>
                </a:cubicBezTo>
                <a:cubicBezTo>
                  <a:pt x="4015" y="182"/>
                  <a:pt x="3972" y="194"/>
                  <a:pt x="3920" y="174"/>
                </a:cubicBezTo>
                <a:cubicBezTo>
                  <a:pt x="3911" y="171"/>
                  <a:pt x="3935" y="160"/>
                  <a:pt x="3943" y="156"/>
                </a:cubicBezTo>
                <a:cubicBezTo>
                  <a:pt x="3951" y="152"/>
                  <a:pt x="3958" y="150"/>
                  <a:pt x="3966" y="147"/>
                </a:cubicBezTo>
                <a:cubicBezTo>
                  <a:pt x="3918" y="110"/>
                  <a:pt x="3968" y="135"/>
                  <a:pt x="3935" y="77"/>
                </a:cubicBezTo>
                <a:cubicBezTo>
                  <a:pt x="3812" y="86"/>
                  <a:pt x="3702" y="113"/>
                  <a:pt x="3578" y="121"/>
                </a:cubicBezTo>
                <a:cubicBezTo>
                  <a:pt x="3524" y="128"/>
                  <a:pt x="3477" y="135"/>
                  <a:pt x="3425" y="156"/>
                </a:cubicBezTo>
                <a:cubicBezTo>
                  <a:pt x="3342" y="188"/>
                  <a:pt x="3248" y="162"/>
                  <a:pt x="3159" y="165"/>
                </a:cubicBezTo>
                <a:cubicBezTo>
                  <a:pt x="2928" y="254"/>
                  <a:pt x="2813" y="169"/>
                  <a:pt x="2544" y="191"/>
                </a:cubicBezTo>
                <a:cubicBezTo>
                  <a:pt x="2445" y="200"/>
                  <a:pt x="2305" y="198"/>
                  <a:pt x="2260" y="187"/>
                </a:cubicBezTo>
                <a:cubicBezTo>
                  <a:pt x="2172" y="153"/>
                  <a:pt x="2149" y="194"/>
                  <a:pt x="2056" y="195"/>
                </a:cubicBezTo>
                <a:cubicBezTo>
                  <a:pt x="1964" y="187"/>
                  <a:pt x="1913" y="188"/>
                  <a:pt x="1880" y="175"/>
                </a:cubicBezTo>
                <a:cubicBezTo>
                  <a:pt x="1790" y="181"/>
                  <a:pt x="1677" y="212"/>
                  <a:pt x="1591" y="191"/>
                </a:cubicBezTo>
                <a:cubicBezTo>
                  <a:pt x="1548" y="181"/>
                  <a:pt x="1503" y="186"/>
                  <a:pt x="1460" y="175"/>
                </a:cubicBezTo>
                <a:cubicBezTo>
                  <a:pt x="1435" y="185"/>
                  <a:pt x="1426" y="155"/>
                  <a:pt x="1401" y="165"/>
                </a:cubicBezTo>
                <a:cubicBezTo>
                  <a:pt x="1252" y="156"/>
                  <a:pt x="1118" y="135"/>
                  <a:pt x="967" y="130"/>
                </a:cubicBezTo>
                <a:cubicBezTo>
                  <a:pt x="926" y="125"/>
                  <a:pt x="836" y="116"/>
                  <a:pt x="799" y="103"/>
                </a:cubicBezTo>
                <a:cubicBezTo>
                  <a:pt x="798" y="103"/>
                  <a:pt x="754" y="62"/>
                  <a:pt x="746" y="59"/>
                </a:cubicBezTo>
                <a:cubicBezTo>
                  <a:pt x="686" y="39"/>
                  <a:pt x="609" y="39"/>
                  <a:pt x="548" y="33"/>
                </a:cubicBezTo>
                <a:cubicBezTo>
                  <a:pt x="523" y="22"/>
                  <a:pt x="497" y="17"/>
                  <a:pt x="472" y="6"/>
                </a:cubicBezTo>
                <a:cubicBezTo>
                  <a:pt x="441" y="9"/>
                  <a:pt x="411" y="11"/>
                  <a:pt x="381" y="15"/>
                </a:cubicBezTo>
                <a:cubicBezTo>
                  <a:pt x="353" y="15"/>
                  <a:pt x="325" y="0"/>
                  <a:pt x="306" y="4"/>
                </a:cubicBez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39216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C6A9180-C06F-4CD8-AF1C-18B6847B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C496F6C-F1FC-415C-8E17-B43283F580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6198" name="Rectangle 6">
            <a:extLst>
              <a:ext uri="{FF2B5EF4-FFF2-40B4-BE49-F238E27FC236}">
                <a16:creationId xmlns:a16="http://schemas.microsoft.com/office/drawing/2014/main" id="{A5A0793C-1FAF-FB43-B05E-B7F68880A65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53188"/>
            <a:ext cx="464343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136199" name="Rectangle 7">
            <a:extLst>
              <a:ext uri="{FF2B5EF4-FFF2-40B4-BE49-F238E27FC236}">
                <a16:creationId xmlns:a16="http://schemas.microsoft.com/office/drawing/2014/main" id="{0CA7D3BD-18DE-9E4D-8F15-8F1866F25B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400" smtClean="0">
                <a:latin typeface="굴림" panose="020B0600000101010101" pitchFamily="34" charset="-127"/>
                <a:ea typeface="굴림" panose="020B0600000101010101" pitchFamily="34" charset="-127"/>
              </a:defRPr>
            </a:lvl1pPr>
          </a:lstStyle>
          <a:p>
            <a:pPr>
              <a:defRPr/>
            </a:pPr>
            <a:fld id="{6E1000E6-BDE0-4556-B494-67998C7F7C5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5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Blip>
          <a:blip r:embed="rId15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 2" panose="05020102010507070707" pitchFamily="18" charset="2"/>
        <a:buChar char=""/>
        <a:defRPr kumimoji="1" sz="20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 2" panose="05020102010507070707" pitchFamily="18" charset="2"/>
        <a:buChar char=""/>
        <a:defRPr kumimoji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"/>
        <a:defRPr kumimoji="1" sz="16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 2" panose="05020102010507070707" pitchFamily="18" charset="2"/>
        <a:buChar char=""/>
        <a:defRPr kumimoji="1" sz="16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 2" pitchFamily="18" charset="2"/>
        <a:buChar char=""/>
        <a:defRPr kumimoji="1" sz="16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 2" pitchFamily="18" charset="2"/>
        <a:buChar char=""/>
        <a:defRPr kumimoji="1" sz="16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 2" pitchFamily="18" charset="2"/>
        <a:buChar char=""/>
        <a:defRPr kumimoji="1" sz="16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 2" pitchFamily="18" charset="2"/>
        <a:buChar char="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70.png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5A7BB24-66FA-44F9-BBE0-BBE8250381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Configuration of Neural </a:t>
            </a:r>
            <a:r>
              <a:rPr lang="en-US" altLang="ko-KR" dirty="0"/>
              <a:t>Networks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9C12360-97F8-4610-8EBA-29B10C8966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ko-KR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B45880-1784-3D4D-9C75-4A96E5335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E80E31-611B-F549-B56E-EC81C8CACF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63D6D1-89E9-426B-B08B-8032EB608E77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AF91C-3982-4D71-80E6-89C9A377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FFB49-CB30-4778-AE0B-0535FD9C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 Good…</a:t>
            </a:r>
          </a:p>
          <a:p>
            <a:pPr lvl="1"/>
            <a:r>
              <a:rPr lang="en-US" altLang="ko-KR" dirty="0"/>
              <a:t>If </a:t>
            </a:r>
            <a:r>
              <a:rPr lang="en-US" altLang="ko-KR" i="1" dirty="0" err="1"/>
              <a:t>h</a:t>
            </a:r>
            <a:r>
              <a:rPr lang="en-US" altLang="ko-KR" i="1" baseline="-25000" dirty="0" err="1"/>
              <a:t>nk</a:t>
            </a:r>
            <a:r>
              <a:rPr lang="en-US" altLang="ko-KR" dirty="0"/>
              <a:t> is close to 1 or 0, all gradients for </a:t>
            </a:r>
            <a:r>
              <a:rPr lang="en-US" altLang="ko-KR" i="1" dirty="0"/>
              <a:t>n</a:t>
            </a:r>
            <a:r>
              <a:rPr lang="en-US" altLang="ko-KR" sz="1600" i="1" dirty="0"/>
              <a:t>-</a:t>
            </a:r>
            <a:r>
              <a:rPr lang="en-US" altLang="ko-KR" dirty="0" err="1"/>
              <a:t>th</a:t>
            </a:r>
            <a:r>
              <a:rPr lang="ko-KR" altLang="en-US" dirty="0"/>
              <a:t> </a:t>
            </a:r>
            <a:r>
              <a:rPr lang="en-US" altLang="ko-KR" dirty="0"/>
              <a:t>training data is 0</a:t>
            </a:r>
          </a:p>
          <a:p>
            <a:pPr lvl="1"/>
            <a:r>
              <a:rPr lang="en-US" altLang="ko-KR" dirty="0"/>
              <a:t>What if </a:t>
            </a:r>
            <a:r>
              <a:rPr lang="en-US" altLang="ko-KR" i="1" dirty="0" err="1"/>
              <a:t>h</a:t>
            </a:r>
            <a:r>
              <a:rPr lang="en-US" altLang="ko-KR" i="1" baseline="-25000" dirty="0" err="1"/>
              <a:t>nk</a:t>
            </a:r>
            <a:r>
              <a:rPr lang="en-US" altLang="ko-KR" i="1" baseline="-25000" dirty="0"/>
              <a:t> </a:t>
            </a:r>
            <a:r>
              <a:rPr lang="en-US" altLang="ko-KR" dirty="0"/>
              <a:t>is close to 1 or 0 but it’s wrong?</a:t>
            </a:r>
          </a:p>
          <a:p>
            <a:pPr marL="344487" lvl="1" indent="0">
              <a:buNone/>
            </a:pPr>
            <a:endParaRPr lang="en-US" altLang="ko-KR" dirty="0"/>
          </a:p>
          <a:p>
            <a:pPr marL="344487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7D963-276E-442F-AB2A-B2CFA737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140" y="2834356"/>
            <a:ext cx="501772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 dirty="0">
                <a:latin typeface="Comic Sans MS" panose="030F0702030302020204" pitchFamily="66" charset="0"/>
                <a:ea typeface="굴림" panose="020B0600000101010101" pitchFamily="50" charset="-127"/>
              </a:rPr>
              <a:t>If most of data are mis-learned,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b="0" dirty="0">
                <a:latin typeface="Comic Sans MS" panose="030F0702030302020204" pitchFamily="66" charset="0"/>
                <a:ea typeface="굴림" panose="020B0600000101010101" pitchFamily="50" charset="-127"/>
              </a:rPr>
              <a:t>NN cannot escape from the mis-learning</a:t>
            </a:r>
            <a:endParaRPr lang="ko-KR" altLang="en-US" sz="2000" b="0" dirty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CE8CF-3E44-4052-8446-C0B36305BD75}"/>
              </a:ext>
            </a:extLst>
          </p:cNvPr>
          <p:cNvGrpSpPr/>
          <p:nvPr/>
        </p:nvGrpSpPr>
        <p:grpSpPr>
          <a:xfrm>
            <a:off x="6776866" y="3857887"/>
            <a:ext cx="2090539" cy="534253"/>
            <a:chOff x="6801940" y="3029189"/>
            <a:chExt cx="2090539" cy="53425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6C01CB-6E42-40E0-B81F-D21C4C03D659}"/>
                </a:ext>
              </a:extLst>
            </p:cNvPr>
            <p:cNvSpPr/>
            <p:nvPr/>
          </p:nvSpPr>
          <p:spPr bwMode="auto">
            <a:xfrm>
              <a:off x="6801940" y="3029189"/>
              <a:ext cx="2090539" cy="534253"/>
            </a:xfrm>
            <a:prstGeom prst="rect">
              <a:avLst/>
            </a:prstGeom>
            <a:solidFill>
              <a:srgbClr val="FFC000"/>
            </a:solidFill>
            <a:ln w="254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38F53-D2D0-4E70-B10E-8E9297A86674}"/>
                    </a:ext>
                  </a:extLst>
                </p:cNvPr>
                <p:cNvSpPr txBox="1"/>
                <p:nvPr/>
              </p:nvSpPr>
              <p:spPr>
                <a:xfrm>
                  <a:off x="7127671" y="3167066"/>
                  <a:ext cx="170200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𝑖𝑔𝑚𝑜𝑖𝑑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E38F53-D2D0-4E70-B10E-8E9297A86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671" y="3167066"/>
                  <a:ext cx="1702004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792" b="-365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CDB4E-EC10-45B0-A255-0033218498B6}"/>
                </a:ext>
              </a:extLst>
            </p:cNvPr>
            <p:cNvSpPr txBox="1"/>
            <p:nvPr/>
          </p:nvSpPr>
          <p:spPr>
            <a:xfrm>
              <a:off x="6801941" y="310645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If</a:t>
              </a:r>
              <a:endParaRPr lang="ko-KR" altLang="en-US" dirty="0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0E01F8-A84E-F44D-B180-8F1FF3787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AB6575-3154-2848-A785-1ECEC92DC3AA}"/>
              </a:ext>
            </a:extLst>
          </p:cNvPr>
          <p:cNvSpPr/>
          <p:nvPr/>
        </p:nvSpPr>
        <p:spPr bwMode="auto">
          <a:xfrm>
            <a:off x="3491880" y="4011801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BA3824-788E-B848-AB2B-B407EED6B950}"/>
              </a:ext>
            </a:extLst>
          </p:cNvPr>
          <p:cNvSpPr/>
          <p:nvPr/>
        </p:nvSpPr>
        <p:spPr bwMode="auto">
          <a:xfrm>
            <a:off x="3890372" y="4825318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D75094-A1EB-7949-83F3-E4F82D003D27}"/>
              </a:ext>
            </a:extLst>
          </p:cNvPr>
          <p:cNvSpPr/>
          <p:nvPr/>
        </p:nvSpPr>
        <p:spPr bwMode="auto">
          <a:xfrm>
            <a:off x="4322420" y="5687664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F023FD-64BC-244E-8F32-4D12E391DA09}"/>
                  </a:ext>
                </a:extLst>
              </p:cNvPr>
              <p:cNvSpPr txBox="1"/>
              <p:nvPr/>
            </p:nvSpPr>
            <p:spPr>
              <a:xfrm>
                <a:off x="194518" y="3948875"/>
                <a:ext cx="4847161" cy="537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F023FD-64BC-244E-8F32-4D12E391D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8" y="3948875"/>
                <a:ext cx="4847161" cy="537648"/>
              </a:xfrm>
              <a:prstGeom prst="rect">
                <a:avLst/>
              </a:prstGeom>
              <a:blipFill>
                <a:blip r:embed="rId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C6AD00-14A2-A94A-87AE-D11B8C571E4C}"/>
                  </a:ext>
                </a:extLst>
              </p:cNvPr>
              <p:cNvSpPr txBox="1"/>
              <p:nvPr/>
            </p:nvSpPr>
            <p:spPr>
              <a:xfrm>
                <a:off x="266525" y="4623373"/>
                <a:ext cx="5979842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C6AD00-14A2-A94A-87AE-D11B8C5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5" y="4623373"/>
                <a:ext cx="5979842" cy="692305"/>
              </a:xfrm>
              <a:prstGeom prst="rect">
                <a:avLst/>
              </a:prstGeom>
              <a:blipFill>
                <a:blip r:embed="rId7"/>
                <a:stretch>
                  <a:fillRect l="-1059" t="-112500" b="-17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591C38-5C8E-A040-9A21-494D4C894D89}"/>
                  </a:ext>
                </a:extLst>
              </p:cNvPr>
              <p:cNvSpPr txBox="1"/>
              <p:nvPr/>
            </p:nvSpPr>
            <p:spPr>
              <a:xfrm>
                <a:off x="266525" y="5481475"/>
                <a:ext cx="7183633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591C38-5C8E-A040-9A21-494D4C894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5" y="5481475"/>
                <a:ext cx="7183633" cy="792718"/>
              </a:xfrm>
              <a:prstGeom prst="rect">
                <a:avLst/>
              </a:prstGeom>
              <a:blipFill>
                <a:blip r:embed="rId8"/>
                <a:stretch>
                  <a:fillRect l="-882" t="-98387" b="-1516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7F9B26-9EDA-1044-9711-C720CB0B2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09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AF91C-3982-4D71-80E6-89C9A377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FFB49-CB30-4778-AE0B-0535FD9C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Cross Entropy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FF221B-8E6E-4033-A334-BF508B37C255}"/>
                  </a:ext>
                </a:extLst>
              </p:cNvPr>
              <p:cNvSpPr txBox="1"/>
              <p:nvPr/>
            </p:nvSpPr>
            <p:spPr>
              <a:xfrm>
                <a:off x="2363158" y="2108415"/>
                <a:ext cx="441768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FF221B-8E6E-4033-A334-BF508B37C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58" y="2108415"/>
                <a:ext cx="4417683" cy="778868"/>
              </a:xfrm>
              <a:prstGeom prst="rect">
                <a:avLst/>
              </a:prstGeom>
              <a:blipFill>
                <a:blip r:embed="rId2"/>
                <a:stretch>
                  <a:fillRect l="-2865" t="-111290" b="-1741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5EC11-21E8-4FF5-9ADD-322F595592CF}"/>
                  </a:ext>
                </a:extLst>
              </p:cNvPr>
              <p:cNvSpPr txBox="1"/>
              <p:nvPr/>
            </p:nvSpPr>
            <p:spPr>
              <a:xfrm>
                <a:off x="1979712" y="3164593"/>
                <a:ext cx="3172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where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 b="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5EC11-21E8-4FF5-9ADD-322F5955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164593"/>
                <a:ext cx="3172600" cy="276999"/>
              </a:xfrm>
              <a:prstGeom prst="rect">
                <a:avLst/>
              </a:prstGeom>
              <a:blipFill>
                <a:blip r:embed="rId3"/>
                <a:stretch>
                  <a:fillRect l="-769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52BA7B-9DBE-4B12-B02F-5345576E3002}"/>
                  </a:ext>
                </a:extLst>
              </p:cNvPr>
              <p:cNvSpPr txBox="1"/>
              <p:nvPr/>
            </p:nvSpPr>
            <p:spPr>
              <a:xfrm>
                <a:off x="2184666" y="4045023"/>
                <a:ext cx="5524654" cy="155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=−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52BA7B-9DBE-4B12-B02F-5345576E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66" y="4045023"/>
                <a:ext cx="5524654" cy="1557734"/>
              </a:xfrm>
              <a:prstGeom prst="rect">
                <a:avLst/>
              </a:prstGeom>
              <a:blipFill>
                <a:blip r:embed="rId4"/>
                <a:stretch>
                  <a:fillRect l="-2064" t="-56098" b="-8617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5CA452-6E8F-40B1-A47A-485CB96D44E3}"/>
                  </a:ext>
                </a:extLst>
              </p:cNvPr>
              <p:cNvSpPr txBox="1"/>
              <p:nvPr/>
            </p:nvSpPr>
            <p:spPr>
              <a:xfrm>
                <a:off x="5220072" y="3152001"/>
                <a:ext cx="2000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𝑖𝑔𝑚𝑜𝑖𝑑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5CA452-6E8F-40B1-A47A-485CB96D4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152001"/>
                <a:ext cx="2000099" cy="276999"/>
              </a:xfrm>
              <a:prstGeom prst="rect">
                <a:avLst/>
              </a:prstGeom>
              <a:blipFill>
                <a:blip r:embed="rId5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CF5E0-E98A-EE44-B6DC-33ADD9170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3ACF33-C406-FA4F-8C84-4295FFF34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380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928215-8C31-A947-A0E0-804217571AE9}"/>
              </a:ext>
            </a:extLst>
          </p:cNvPr>
          <p:cNvCxnSpPr>
            <a:stCxn id="5128" idx="3"/>
            <a:endCxn id="12" idx="1"/>
          </p:cNvCxnSpPr>
          <p:nvPr/>
        </p:nvCxnSpPr>
        <p:spPr bwMode="auto">
          <a:xfrm>
            <a:off x="5724128" y="3820883"/>
            <a:ext cx="2273949" cy="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FF46EB1-7090-4843-B1B1-33AC8B8F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44D0E-B05F-FA4B-B2DD-A4E0E04F8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What Cross Entropy Is ?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642D0-9D3D-AB41-879D-50E6AF917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A75E1B-B8D1-AE4E-87FA-902439633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5122" name="Picture 2" descr="고양이끼리 코로나19 옮겨···&quot;동물 스킨십 주의해야&quot; &lt; 보도자료 &lt; 뉴스 &lt; 기사본문 - 헬로디디">
            <a:extLst>
              <a:ext uri="{FF2B5EF4-FFF2-40B4-BE49-F238E27FC236}">
                <a16:creationId xmlns:a16="http://schemas.microsoft.com/office/drawing/2014/main" id="{F3C38456-0879-BB48-9DAE-4515F8A1B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4" t="2765"/>
          <a:stretch/>
        </p:blipFill>
        <p:spPr bwMode="auto">
          <a:xfrm>
            <a:off x="1333935" y="2951694"/>
            <a:ext cx="720079" cy="6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개는 진짜로 웃는 걸까">
            <a:extLst>
              <a:ext uri="{FF2B5EF4-FFF2-40B4-BE49-F238E27FC236}">
                <a16:creationId xmlns:a16="http://schemas.microsoft.com/office/drawing/2014/main" id="{5F5613CB-49C0-2847-8305-1F9CCA613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5" t="371"/>
          <a:stretch/>
        </p:blipFill>
        <p:spPr bwMode="auto">
          <a:xfrm>
            <a:off x="1333936" y="3774674"/>
            <a:ext cx="720079" cy="6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93AE4B1A-F9BE-1A4F-9FCE-6862E14C0344}"/>
              </a:ext>
            </a:extLst>
          </p:cNvPr>
          <p:cNvSpPr/>
          <p:nvPr/>
        </p:nvSpPr>
        <p:spPr bwMode="auto">
          <a:xfrm>
            <a:off x="1153914" y="3033293"/>
            <a:ext cx="1800200" cy="667280"/>
          </a:xfrm>
          <a:prstGeom prst="bracketPair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558F-90F5-0D4D-9088-DAA4A7E26F02}"/>
              </a:ext>
            </a:extLst>
          </p:cNvPr>
          <p:cNvSpPr txBox="1"/>
          <p:nvPr/>
        </p:nvSpPr>
        <p:spPr>
          <a:xfrm>
            <a:off x="2116529" y="3105323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, 0</a:t>
            </a:r>
            <a:endParaRPr kumimoji="1" lang="ko-Kore-KR" altLang="en-US" sz="2800" dirty="0"/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CA2EAEF7-9CAD-F94F-9FE6-58598BB1585F}"/>
              </a:ext>
            </a:extLst>
          </p:cNvPr>
          <p:cNvSpPr/>
          <p:nvPr/>
        </p:nvSpPr>
        <p:spPr bwMode="auto">
          <a:xfrm>
            <a:off x="1153914" y="3834205"/>
            <a:ext cx="1800200" cy="667280"/>
          </a:xfrm>
          <a:prstGeom prst="bracketPair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E0C6D-A48E-D54F-9804-1ED1BE86C8FC}"/>
              </a:ext>
            </a:extLst>
          </p:cNvPr>
          <p:cNvSpPr txBox="1"/>
          <p:nvPr/>
        </p:nvSpPr>
        <p:spPr>
          <a:xfrm>
            <a:off x="2116529" y="390623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, 1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F509E-95B5-4644-9B56-3C8C953148C4}"/>
              </a:ext>
            </a:extLst>
          </p:cNvPr>
          <p:cNvSpPr txBox="1"/>
          <p:nvPr/>
        </p:nvSpPr>
        <p:spPr>
          <a:xfrm>
            <a:off x="1242734" y="2135623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Training Data</a:t>
            </a:r>
            <a:endParaRPr kumimoji="1" lang="ko-Kore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D2E19-585E-3E49-85DB-10FA2D3831AD}"/>
              </a:ext>
            </a:extLst>
          </p:cNvPr>
          <p:cNvSpPr txBox="1"/>
          <p:nvPr/>
        </p:nvSpPr>
        <p:spPr>
          <a:xfrm>
            <a:off x="1846265" y="46438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1074-E9BF-464B-BFCB-9438B6E6F2B3}"/>
              </a:ext>
            </a:extLst>
          </p:cNvPr>
          <p:cNvSpPr txBox="1"/>
          <p:nvPr/>
        </p:nvSpPr>
        <p:spPr>
          <a:xfrm>
            <a:off x="5868144" y="2135623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Test Data</a:t>
            </a:r>
            <a:endParaRPr kumimoji="1" lang="ko-Kore-KR" altLang="en-US" sz="2400" dirty="0"/>
          </a:p>
        </p:txBody>
      </p:sp>
      <p:pic>
        <p:nvPicPr>
          <p:cNvPr id="5128" name="Picture 8" descr="강아지야? 고양이야?...SNS서 논란 일어난 사진">
            <a:extLst>
              <a:ext uri="{FF2B5EF4-FFF2-40B4-BE49-F238E27FC236}">
                <a16:creationId xmlns:a16="http://schemas.microsoft.com/office/drawing/2014/main" id="{8AD7DB24-BD24-554F-A32A-89A50DC9E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388" r="16790" b="10313"/>
          <a:stretch/>
        </p:blipFill>
        <p:spPr bwMode="auto">
          <a:xfrm>
            <a:off x="4572000" y="3366933"/>
            <a:ext cx="1152128" cy="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EEDE1C-CC79-D24E-BC6F-82C9B003AFA5}"/>
              </a:ext>
            </a:extLst>
          </p:cNvPr>
          <p:cNvSpPr/>
          <p:nvPr/>
        </p:nvSpPr>
        <p:spPr bwMode="auto">
          <a:xfrm>
            <a:off x="6253130" y="3164238"/>
            <a:ext cx="1220205" cy="1339934"/>
          </a:xfrm>
          <a:prstGeom prst="rect">
            <a:avLst/>
          </a:prstGeom>
          <a:solidFill>
            <a:schemeClr val="accent1"/>
          </a:solidFill>
          <a:ln w="254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NN</a:t>
            </a:r>
            <a:endParaRPr kumimoji="1" lang="ko-Kore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5B05-47DD-D44C-BF22-7672E01811A5}"/>
              </a:ext>
            </a:extLst>
          </p:cNvPr>
          <p:cNvSpPr txBox="1"/>
          <p:nvPr/>
        </p:nvSpPr>
        <p:spPr>
          <a:xfrm>
            <a:off x="7998077" y="363621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0.7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4B65E-0B02-8145-A797-BBCEDBB49F69}"/>
              </a:ext>
            </a:extLst>
          </p:cNvPr>
          <p:cNvSpPr txBox="1"/>
          <p:nvPr/>
        </p:nvSpPr>
        <p:spPr>
          <a:xfrm>
            <a:off x="2256421" y="5422087"/>
            <a:ext cx="6309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I call this “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Label</a:t>
            </a:r>
            <a:r>
              <a:rPr kumimoji="1" lang="en-US" altLang="ko-Kore-KR" sz="2000" dirty="0"/>
              <a:t>”, then How can we interpret this?</a:t>
            </a:r>
            <a:endParaRPr kumimoji="1" lang="ko-Kore-KR" altLang="en-US" sz="2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EF2E908-917C-8D42-B258-D754639034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78757" y="4553669"/>
            <a:ext cx="553083" cy="74754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E3941A-B766-2A46-8D97-D874D1EB8193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0000" y="4364660"/>
            <a:ext cx="544975" cy="936549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5789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3928215-8C31-A947-A0E0-804217571AE9}"/>
              </a:ext>
            </a:extLst>
          </p:cNvPr>
          <p:cNvCxnSpPr>
            <a:stCxn id="5128" idx="3"/>
            <a:endCxn id="12" idx="1"/>
          </p:cNvCxnSpPr>
          <p:nvPr/>
        </p:nvCxnSpPr>
        <p:spPr bwMode="auto">
          <a:xfrm>
            <a:off x="5724128" y="3820883"/>
            <a:ext cx="2273949" cy="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FF46EB1-7090-4843-B1B1-33AC8B8F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44D0E-B05F-FA4B-B2DD-A4E0E04F8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What Cross Entropy Is ?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642D0-9D3D-AB41-879D-50E6AF917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A75E1B-B8D1-AE4E-87FA-902439633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5122" name="Picture 2" descr="고양이끼리 코로나19 옮겨···&quot;동물 스킨십 주의해야&quot; &lt; 보도자료 &lt; 뉴스 &lt; 기사본문 - 헬로디디">
            <a:extLst>
              <a:ext uri="{FF2B5EF4-FFF2-40B4-BE49-F238E27FC236}">
                <a16:creationId xmlns:a16="http://schemas.microsoft.com/office/drawing/2014/main" id="{F3C38456-0879-BB48-9DAE-4515F8A1B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4" t="2765"/>
          <a:stretch/>
        </p:blipFill>
        <p:spPr bwMode="auto">
          <a:xfrm>
            <a:off x="1333935" y="2951694"/>
            <a:ext cx="720079" cy="6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개는 진짜로 웃는 걸까">
            <a:extLst>
              <a:ext uri="{FF2B5EF4-FFF2-40B4-BE49-F238E27FC236}">
                <a16:creationId xmlns:a16="http://schemas.microsoft.com/office/drawing/2014/main" id="{5F5613CB-49C0-2847-8305-1F9CCA613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5" t="371"/>
          <a:stretch/>
        </p:blipFill>
        <p:spPr bwMode="auto">
          <a:xfrm>
            <a:off x="1333936" y="3774674"/>
            <a:ext cx="720079" cy="6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93AE4B1A-F9BE-1A4F-9FCE-6862E14C0344}"/>
              </a:ext>
            </a:extLst>
          </p:cNvPr>
          <p:cNvSpPr/>
          <p:nvPr/>
        </p:nvSpPr>
        <p:spPr bwMode="auto">
          <a:xfrm>
            <a:off x="1153914" y="3033293"/>
            <a:ext cx="1800200" cy="667280"/>
          </a:xfrm>
          <a:prstGeom prst="bracketPair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558F-90F5-0D4D-9088-DAA4A7E26F02}"/>
              </a:ext>
            </a:extLst>
          </p:cNvPr>
          <p:cNvSpPr txBox="1"/>
          <p:nvPr/>
        </p:nvSpPr>
        <p:spPr>
          <a:xfrm>
            <a:off x="2116529" y="3105323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, 0</a:t>
            </a:r>
            <a:endParaRPr kumimoji="1" lang="ko-Kore-KR" altLang="en-US" sz="2800" dirty="0"/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CA2EAEF7-9CAD-F94F-9FE6-58598BB1585F}"/>
              </a:ext>
            </a:extLst>
          </p:cNvPr>
          <p:cNvSpPr/>
          <p:nvPr/>
        </p:nvSpPr>
        <p:spPr bwMode="auto">
          <a:xfrm>
            <a:off x="1153914" y="3834205"/>
            <a:ext cx="1800200" cy="667280"/>
          </a:xfrm>
          <a:prstGeom prst="bracketPair">
            <a:avLst/>
          </a:prstGeom>
          <a:noFill/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E0C6D-A48E-D54F-9804-1ED1BE86C8FC}"/>
              </a:ext>
            </a:extLst>
          </p:cNvPr>
          <p:cNvSpPr txBox="1"/>
          <p:nvPr/>
        </p:nvSpPr>
        <p:spPr>
          <a:xfrm>
            <a:off x="2116529" y="390623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, 1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F509E-95B5-4644-9B56-3C8C953148C4}"/>
              </a:ext>
            </a:extLst>
          </p:cNvPr>
          <p:cNvSpPr txBox="1"/>
          <p:nvPr/>
        </p:nvSpPr>
        <p:spPr>
          <a:xfrm>
            <a:off x="1242734" y="2135623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Training Data</a:t>
            </a:r>
            <a:endParaRPr kumimoji="1" lang="ko-Kore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D2E19-585E-3E49-85DB-10FA2D3831AD}"/>
              </a:ext>
            </a:extLst>
          </p:cNvPr>
          <p:cNvSpPr txBox="1"/>
          <p:nvPr/>
        </p:nvSpPr>
        <p:spPr>
          <a:xfrm>
            <a:off x="1846265" y="46438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B1074-E9BF-464B-BFCB-9438B6E6F2B3}"/>
              </a:ext>
            </a:extLst>
          </p:cNvPr>
          <p:cNvSpPr txBox="1"/>
          <p:nvPr/>
        </p:nvSpPr>
        <p:spPr>
          <a:xfrm>
            <a:off x="5868144" y="2135623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Test Data</a:t>
            </a:r>
            <a:endParaRPr kumimoji="1" lang="ko-Kore-KR" altLang="en-US" sz="2400" dirty="0"/>
          </a:p>
        </p:txBody>
      </p:sp>
      <p:pic>
        <p:nvPicPr>
          <p:cNvPr id="5128" name="Picture 8" descr="강아지야? 고양이야?...SNS서 논란 일어난 사진">
            <a:extLst>
              <a:ext uri="{FF2B5EF4-FFF2-40B4-BE49-F238E27FC236}">
                <a16:creationId xmlns:a16="http://schemas.microsoft.com/office/drawing/2014/main" id="{8AD7DB24-BD24-554F-A32A-89A50DC9E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388" r="16790" b="10313"/>
          <a:stretch/>
        </p:blipFill>
        <p:spPr bwMode="auto">
          <a:xfrm>
            <a:off x="4572000" y="3366933"/>
            <a:ext cx="1152128" cy="9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EEDE1C-CC79-D24E-BC6F-82C9B003AFA5}"/>
              </a:ext>
            </a:extLst>
          </p:cNvPr>
          <p:cNvSpPr/>
          <p:nvPr/>
        </p:nvSpPr>
        <p:spPr bwMode="auto">
          <a:xfrm>
            <a:off x="6253130" y="3164238"/>
            <a:ext cx="1220205" cy="1339934"/>
          </a:xfrm>
          <a:prstGeom prst="rect">
            <a:avLst/>
          </a:prstGeom>
          <a:solidFill>
            <a:schemeClr val="accent1"/>
          </a:solidFill>
          <a:ln w="254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ore-KR" dirty="0"/>
              <a:t>NN</a:t>
            </a:r>
            <a:endParaRPr kumimoji="1" lang="ko-Kore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5B05-47DD-D44C-BF22-7672E01811A5}"/>
              </a:ext>
            </a:extLst>
          </p:cNvPr>
          <p:cNvSpPr txBox="1"/>
          <p:nvPr/>
        </p:nvSpPr>
        <p:spPr>
          <a:xfrm>
            <a:off x="7998077" y="363621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0.7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4B65E-0B02-8145-A797-BBCEDBB49F69}"/>
              </a:ext>
            </a:extLst>
          </p:cNvPr>
          <p:cNvSpPr txBox="1"/>
          <p:nvPr/>
        </p:nvSpPr>
        <p:spPr>
          <a:xfrm>
            <a:off x="659136" y="5443568"/>
            <a:ext cx="823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Let’s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regard</a:t>
            </a:r>
            <a:r>
              <a:rPr kumimoji="1" lang="en-US" altLang="ko-Kore-KR" sz="2000" dirty="0"/>
              <a:t> this as “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Probability</a:t>
            </a:r>
            <a:r>
              <a:rPr kumimoji="1" lang="en-US" altLang="ko-Kore-KR" sz="2000" dirty="0"/>
              <a:t> of Dog”, then it is easy to interpret</a:t>
            </a:r>
            <a:endParaRPr kumimoji="1" lang="ko-Kore-KR" altLang="en-US" sz="2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EF2E908-917C-8D42-B258-D754639034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78757" y="4553669"/>
            <a:ext cx="553083" cy="74754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6E3941A-B766-2A46-8D97-D874D1EB8193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0000" y="4364660"/>
            <a:ext cx="544975" cy="936549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57601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46EB1-7090-4843-B1B1-33AC8B8F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44D0E-B05F-FA4B-B2DD-A4E0E04F8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What Cross Entropy Is?</a:t>
            </a:r>
          </a:p>
          <a:p>
            <a:pPr lvl="1"/>
            <a:r>
              <a:rPr kumimoji="1" lang="en-US" altLang="ko-Kore-KR" dirty="0"/>
              <a:t>Output of Classification -&gt; Probability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642D0-9D3D-AB41-879D-50E6AF9177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A75E1B-B8D1-AE4E-87FA-902439633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3C260-FC47-FC4F-9BF1-DA061ED33F09}"/>
              </a:ext>
            </a:extLst>
          </p:cNvPr>
          <p:cNvSpPr txBox="1"/>
          <p:nvPr/>
        </p:nvSpPr>
        <p:spPr>
          <a:xfrm>
            <a:off x="1808080" y="2960062"/>
            <a:ext cx="5500224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ore-KR" sz="2000" dirty="0"/>
              <a:t>Find w which maximizes the probability that </a:t>
            </a:r>
          </a:p>
          <a:p>
            <a:r>
              <a:rPr lang="en-US" altLang="ko-Kore-KR" sz="2000" dirty="0"/>
              <a:t>     NN correctly predicts all training data </a:t>
            </a:r>
            <a:endParaRPr kumimoji="1" lang="ko-Kore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A2519-7724-9444-A21E-0B06D9C0FE3F}"/>
              </a:ext>
            </a:extLst>
          </p:cNvPr>
          <p:cNvSpPr txBox="1"/>
          <p:nvPr/>
        </p:nvSpPr>
        <p:spPr>
          <a:xfrm>
            <a:off x="1187624" y="2388903"/>
            <a:ext cx="6521337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ore-KR" sz="2000" dirty="0"/>
              <a:t>Find w so that NN correctly predicts all training data </a:t>
            </a:r>
            <a:endParaRPr kumimoji="1" lang="ko-Kore-KR" altLang="en-US" sz="2000" dirty="0"/>
          </a:p>
        </p:txBody>
      </p:sp>
      <p:grpSp>
        <p:nvGrpSpPr>
          <p:cNvPr id="24" name="그룹 39">
            <a:extLst>
              <a:ext uri="{FF2B5EF4-FFF2-40B4-BE49-F238E27FC236}">
                <a16:creationId xmlns:a16="http://schemas.microsoft.com/office/drawing/2014/main" id="{A1DC7A1A-E181-0940-8DF0-443CA75AFF8E}"/>
              </a:ext>
            </a:extLst>
          </p:cNvPr>
          <p:cNvGrpSpPr>
            <a:grpSpLocks/>
          </p:cNvGrpSpPr>
          <p:nvPr/>
        </p:nvGrpSpPr>
        <p:grpSpPr bwMode="auto">
          <a:xfrm>
            <a:off x="1939004" y="4437113"/>
            <a:ext cx="2439310" cy="1728193"/>
            <a:chOff x="1454562" y="3542188"/>
            <a:chExt cx="2438494" cy="1728209"/>
          </a:xfrm>
        </p:grpSpPr>
        <p:sp>
          <p:nvSpPr>
            <p:cNvPr id="26" name="타원 33">
              <a:extLst>
                <a:ext uri="{FF2B5EF4-FFF2-40B4-BE49-F238E27FC236}">
                  <a16:creationId xmlns:a16="http://schemas.microsoft.com/office/drawing/2014/main" id="{8612322B-8FD8-9646-8035-046458627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735" y="3542188"/>
              <a:ext cx="2127321" cy="967726"/>
            </a:xfrm>
            <a:prstGeom prst="ellipse">
              <a:avLst/>
            </a:prstGeom>
            <a:solidFill>
              <a:srgbClr val="FFC000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2000" b="0" dirty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27" name="TextBox 35">
              <a:extLst>
                <a:ext uri="{FF2B5EF4-FFF2-40B4-BE49-F238E27FC236}">
                  <a16:creationId xmlns:a16="http://schemas.microsoft.com/office/drawing/2014/main" id="{E5BC1CA0-3B66-E445-B643-479FE2FBC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2" y="4931840"/>
              <a:ext cx="2293453" cy="3385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600" b="0" dirty="0">
                  <a:latin typeface="Comic Sans MS" panose="030F0702030302020204" pitchFamily="66" charset="0"/>
                  <a:ea typeface="굴림" panose="020B0600000101010101" pitchFamily="50" charset="-127"/>
                </a:rPr>
                <a:t>Probability to be DOG</a:t>
              </a:r>
              <a:endParaRPr lang="ko-KR" altLang="en-US" sz="1600" dirty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cxnSp>
          <p:nvCxnSpPr>
            <p:cNvPr id="28" name="직선 화살표 연결선 38">
              <a:extLst>
                <a:ext uri="{FF2B5EF4-FFF2-40B4-BE49-F238E27FC236}">
                  <a16:creationId xmlns:a16="http://schemas.microsoft.com/office/drawing/2014/main" id="{A9A50EE6-9823-A34C-8D1B-0C7ECFB15393}"/>
                </a:ext>
              </a:extLst>
            </p:cNvPr>
            <p:cNvCxnSpPr>
              <a:cxnSpLocks noChangeShapeType="1"/>
              <a:stCxn id="26" idx="4"/>
              <a:endCxn id="27" idx="0"/>
            </p:cNvCxnSpPr>
            <p:nvPr/>
          </p:nvCxnSpPr>
          <p:spPr bwMode="auto">
            <a:xfrm flipH="1">
              <a:off x="2601288" y="4509914"/>
              <a:ext cx="228108" cy="42192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9" name="그룹 39">
            <a:extLst>
              <a:ext uri="{FF2B5EF4-FFF2-40B4-BE49-F238E27FC236}">
                <a16:creationId xmlns:a16="http://schemas.microsoft.com/office/drawing/2014/main" id="{004770F2-547B-894F-8A46-538748B01CC5}"/>
              </a:ext>
            </a:extLst>
          </p:cNvPr>
          <p:cNvGrpSpPr>
            <a:grpSpLocks/>
          </p:cNvGrpSpPr>
          <p:nvPr/>
        </p:nvGrpSpPr>
        <p:grpSpPr bwMode="auto">
          <a:xfrm>
            <a:off x="4770561" y="4437112"/>
            <a:ext cx="2744988" cy="1728191"/>
            <a:chOff x="2057414" y="3532622"/>
            <a:chExt cx="2744071" cy="172820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1D89BC4-CB76-5049-9AE4-50F54547E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14" y="3532622"/>
              <a:ext cx="2744071" cy="967727"/>
            </a:xfrm>
            <a:prstGeom prst="ellipse">
              <a:avLst/>
            </a:prstGeom>
            <a:solidFill>
              <a:srgbClr val="FFC000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31" name="TextBox 35">
              <a:extLst>
                <a:ext uri="{FF2B5EF4-FFF2-40B4-BE49-F238E27FC236}">
                  <a16:creationId xmlns:a16="http://schemas.microsoft.com/office/drawing/2014/main" id="{50CE68B6-E8AE-F845-9C90-B47FA98C9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0407" y="4922273"/>
              <a:ext cx="2256595" cy="3385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600" b="0" dirty="0">
                  <a:latin typeface="Comic Sans MS" panose="030F0702030302020204" pitchFamily="66" charset="0"/>
                  <a:ea typeface="굴림" panose="020B0600000101010101" pitchFamily="50" charset="-127"/>
                </a:rPr>
                <a:t>Probability to be CAT</a:t>
              </a:r>
              <a:endParaRPr lang="ko-KR" altLang="en-US" sz="1600" dirty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cxnSp>
          <p:nvCxnSpPr>
            <p:cNvPr id="32" name="직선 화살표 연결선 38">
              <a:extLst>
                <a:ext uri="{FF2B5EF4-FFF2-40B4-BE49-F238E27FC236}">
                  <a16:creationId xmlns:a16="http://schemas.microsoft.com/office/drawing/2014/main" id="{556AF263-B1B4-BD4D-B486-8C8B077D631B}"/>
                </a:ext>
              </a:extLst>
            </p:cNvPr>
            <p:cNvCxnSpPr>
              <a:cxnSpLocks noChangeShapeType="1"/>
              <a:stCxn id="30" idx="4"/>
              <a:endCxn id="31" idx="0"/>
            </p:cNvCxnSpPr>
            <p:nvPr/>
          </p:nvCxnSpPr>
          <p:spPr bwMode="auto">
            <a:xfrm>
              <a:off x="3429450" y="4500349"/>
              <a:ext cx="189256" cy="42192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A8780-A884-974D-9D50-D6A42E12C833}"/>
                  </a:ext>
                </a:extLst>
              </p:cNvPr>
              <p:cNvSpPr txBox="1"/>
              <p:nvPr/>
            </p:nvSpPr>
            <p:spPr>
              <a:xfrm>
                <a:off x="2322289" y="4548282"/>
                <a:ext cx="2605457" cy="701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ko-Kore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ore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b="0" i="1" smtClean="0">
                                      <a:latin typeface="Cambria Math" panose="02040503050406030204" pitchFamily="18" charset="0"/>
                                    </a:rPr>
                                    <m:t>, 1</m:t>
                                  </m:r>
                                </m:e>
                              </m:d>
                              <m:r>
                                <a:rPr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𝐷𝑎𝑡𝑎</m:t>
                              </m:r>
                            </m:sub>
                            <m:sup/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en-US" altLang="ko-Kore-K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   ×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BA8780-A884-974D-9D50-D6A42E12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89" y="4548282"/>
                <a:ext cx="2605457" cy="701987"/>
              </a:xfrm>
              <a:prstGeom prst="rect">
                <a:avLst/>
              </a:prstGeom>
              <a:blipFill>
                <a:blip r:embed="rId2"/>
                <a:stretch>
                  <a:fillRect l="-15534" t="-141071" r="-971" b="-18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9DDA16-BCE7-B64A-99D3-94EE4D9FE6BA}"/>
                  </a:ext>
                </a:extLst>
              </p:cNvPr>
              <p:cNvSpPr txBox="1"/>
              <p:nvPr/>
            </p:nvSpPr>
            <p:spPr>
              <a:xfrm>
                <a:off x="4842569" y="4564240"/>
                <a:ext cx="2753767" cy="701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ko-Kore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𝐷𝑎𝑡𝑎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ore-K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9DDA16-BCE7-B64A-99D3-94EE4D9FE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69" y="4564240"/>
                <a:ext cx="2753767" cy="701987"/>
              </a:xfrm>
              <a:prstGeom prst="rect">
                <a:avLst/>
              </a:prstGeom>
              <a:blipFill>
                <a:blip r:embed="rId3"/>
                <a:stretch>
                  <a:fillRect l="-15138" t="-139286" b="-18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1302578-ED82-EF4D-B711-A5C5189B1CB3}"/>
              </a:ext>
            </a:extLst>
          </p:cNvPr>
          <p:cNvSpPr txBox="1"/>
          <p:nvPr/>
        </p:nvSpPr>
        <p:spPr>
          <a:xfrm>
            <a:off x="1834508" y="3872673"/>
            <a:ext cx="4883068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ore-KR" sz="2000" dirty="0"/>
              <a:t>Find w which maximizes the following: </a:t>
            </a:r>
            <a:endParaRPr kumimoji="1" lang="ko-Kore-KR" altLang="en-US" sz="2000" dirty="0"/>
          </a:p>
        </p:txBody>
      </p:sp>
      <p:sp>
        <p:nvSpPr>
          <p:cNvPr id="36" name="왼쪽/오른쪽 화살표[L] 35">
            <a:extLst>
              <a:ext uri="{FF2B5EF4-FFF2-40B4-BE49-F238E27FC236}">
                <a16:creationId xmlns:a16="http://schemas.microsoft.com/office/drawing/2014/main" id="{09346BA2-D578-6449-997B-6F848DBFD83C}"/>
              </a:ext>
            </a:extLst>
          </p:cNvPr>
          <p:cNvSpPr/>
          <p:nvPr/>
        </p:nvSpPr>
        <p:spPr bwMode="auto">
          <a:xfrm>
            <a:off x="1177626" y="3057335"/>
            <a:ext cx="530484" cy="371665"/>
          </a:xfrm>
          <a:prstGeom prst="leftRightArrow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왼쪽/오른쪽 화살표[L] 40">
            <a:extLst>
              <a:ext uri="{FF2B5EF4-FFF2-40B4-BE49-F238E27FC236}">
                <a16:creationId xmlns:a16="http://schemas.microsoft.com/office/drawing/2014/main" id="{53603AE3-3262-8743-A577-C2457F884D37}"/>
              </a:ext>
            </a:extLst>
          </p:cNvPr>
          <p:cNvSpPr/>
          <p:nvPr/>
        </p:nvSpPr>
        <p:spPr bwMode="auto">
          <a:xfrm>
            <a:off x="1190840" y="3886895"/>
            <a:ext cx="530484" cy="371665"/>
          </a:xfrm>
          <a:prstGeom prst="leftRightArrow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Cross Entropy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839DCC0-B780-C748-9D42-A980D82D5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02A621-6CAF-6B47-8BCE-09CD060DA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5EA28-FF9F-044D-ACDA-178095BA32E4}"/>
                  </a:ext>
                </a:extLst>
              </p:cNvPr>
              <p:cNvSpPr txBox="1"/>
              <p:nvPr/>
            </p:nvSpPr>
            <p:spPr>
              <a:xfrm>
                <a:off x="611560" y="1915609"/>
                <a:ext cx="8237255" cy="327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ko-Kore-KR" sz="1400" i="1" spc="-10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ko-Kore-KR" sz="1400" i="1" spc="-10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ore-KR" sz="1400" b="0" i="0" spc="-10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en" altLang="ko-Kore-KR" sz="1400" i="0" spc="-10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n-US" altLang="ko-Kore-KR" sz="1400" b="0" i="0" spc="-10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kumimoji="1" lang="en-US" altLang="ko-Kore-KR" sz="1400" b="0" i="1" spc="-1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ko-Kore-KR" altLang="en-US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r>
                                    <a:rPr lang="en-US" altLang="ko-Kore-KR" sz="1400" b="0" i="1" spc="-100" smtClean="0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ore-KR" sz="1400" spc="-1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ore-KR" sz="1400" spc="-1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ko-Kore-KR" sz="1400" i="1" spc="-1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ko-Kore-KR" altLang="en-US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ore-KR" sz="1400" b="0" i="1" spc="-10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ko-Kore-KR" altLang="en-US" sz="1400" spc="-100" dirty="0"/>
                            <m:t> </m:t>
                          </m:r>
                        </m:e>
                      </m:func>
                    </m:oMath>
                  </m:oMathPara>
                </a14:m>
                <a:endParaRPr kumimoji="1" lang="en-US" altLang="ko-Kore-KR" sz="1400" i="1" spc="-1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1400" b="0" i="1" spc="-10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altLang="ko-Kore-KR" sz="1400" i="1" spc="-10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altLang="ko-Kore-KR" sz="1400" i="1" spc="-10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altLang="ko-Kore-KR" sz="1400" spc="-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ore-KR" sz="1400" b="0" i="1" spc="-10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ore-KR" sz="1400" b="0" i="0" spc="-10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ko-Kore-KR" altLang="en-US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  <m:t>, 1</m:t>
                                          </m:r>
                                        </m:e>
                                      </m:d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𝐷𝑎𝑡𝑎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ko-Kore-KR" sz="1400" b="0" i="1" spc="-10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ko-Kore-KR" altLang="en-US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ore-KR" sz="1400" i="1">
                                              <a:latin typeface="Cambria Math" panose="02040503050406030204" pitchFamily="18" charset="0"/>
                                            </a:rPr>
                                            <m:t>, 0</m:t>
                                          </m:r>
                                        </m:e>
                                      </m:d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𝐷𝑎𝑡𝑎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ore-KR" sz="1400" b="0" i="1" spc="-100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ore-KR" sz="1400" i="1" spc="-1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1400" i="1" spc="-1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altLang="ko-Kore-KR" sz="1400" i="1" spc="-10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altLang="ko-Kore-KR" sz="1400" i="1" spc="-10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altLang="ko-Kore-KR" sz="1400" spc="-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ko-Kore-KR" sz="1400" i="1" spc="-1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ore-KR" sz="1400" b="0" i="1" spc="-10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  <m:r>
                                <a:rPr lang="en-US" altLang="ko-Kore-KR" sz="1400" i="1" spc="-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ore-KR" sz="1400" b="0" i="1" spc="-100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ore-KR" sz="1400" i="1" spc="-1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1400" i="1" spc="-14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altLang="ko-Kore-KR" sz="1400" i="1" spc="-14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altLang="ko-Kore-KR" sz="1400" i="1" spc="-14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400" spc="-14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altLang="ko-Kore-KR" sz="1400" spc="-14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ore-KR" sz="1400" spc="-14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ko-Kore-KR" sz="1400" i="1" spc="-14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ore-KR" sz="1400" b="0" i="1" spc="-14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ore-KR" sz="1400" b="0" i="1" spc="-140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4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4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lang="en-US" altLang="ko-Kore-KR" sz="1400" i="1" spc="-14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ore-KR" sz="1400" b="0" i="1" spc="-14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altLang="ko-Kore-KR" sz="1400" i="1" spc="-14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ko-Kore-KR" sz="1400" i="1" spc="-14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4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ore-KR" sz="1400" b="0" i="1" spc="-140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4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4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  <m:r>
                                            <a:rPr lang="en-US" altLang="ko-Kore-KR" sz="1400" i="1" spc="-14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ore-KR" sz="1400" i="1" spc="-14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ore-KR" sz="1400" i="1" spc="-1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" altLang="ko-Kore-KR" sz="1400" i="1" spc="-10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altLang="ko-Kore-KR" sz="1400" i="1" spc="-10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" altLang="ko-Kore-KR" sz="1400" spc="-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ore-KR" sz="1400" spc="-1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ko-Kore-KR" sz="1400" i="1" spc="-1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ore-KR" sz="1400" i="1"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d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ore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  <m:sup/>
                                <m:e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func>
                                    <m:func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ore-KR" sz="1400" b="0" i="1" spc="-100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altLang="ko-Kore-KR" sz="1400" i="1" spc="-1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ko-Kore-KR" sz="1400" i="1" spc="-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ore-KR" sz="1400" spc="-1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ore-KR" sz="1400" b="0" i="1" spc="-100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ore-KR" sz="1400" spc="-10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  <m:r>
                                            <a:rPr lang="en-US" altLang="ko-Kore-KR" sz="1400" i="1" spc="-10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ko-Kore-KR" altLang="en-US" sz="1400" spc="-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5EA28-FF9F-044D-ACDA-178095BA3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15609"/>
                <a:ext cx="8237255" cy="3276218"/>
              </a:xfrm>
              <a:prstGeom prst="rect">
                <a:avLst/>
              </a:prstGeom>
              <a:blipFill>
                <a:blip r:embed="rId2"/>
                <a:stretch>
                  <a:fillRect l="-924" t="-20463" b="-324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41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713288"/>
          </a:xfrm>
        </p:spPr>
        <p:txBody>
          <a:bodyPr/>
          <a:lstStyle/>
          <a:p>
            <a:pPr eaLnBrk="1" hangingPunct="1"/>
            <a:r>
              <a:rPr lang="en-US" altLang="ko-KR" dirty="0"/>
              <a:t>Problem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lvl="1" eaLnBrk="1" hangingPunct="1"/>
            <a:r>
              <a:rPr lang="en-US" altLang="ko-KR" sz="1800" dirty="0"/>
              <a:t>Easy...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424CE-D8C1-416D-87D0-1014ADE6804F}"/>
                  </a:ext>
                </a:extLst>
              </p:cNvPr>
              <p:cNvSpPr txBox="1"/>
              <p:nvPr/>
            </p:nvSpPr>
            <p:spPr>
              <a:xfrm>
                <a:off x="1619672" y="2060507"/>
                <a:ext cx="5824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𝑌𝑒𝑙𝑙𝑜𝑤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𝐵𝑙𝑢𝑒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𝐵𝑙𝑢𝑒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424CE-D8C1-416D-87D0-1014ADE6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060507"/>
                <a:ext cx="5824543" cy="276999"/>
              </a:xfrm>
              <a:prstGeom prst="rect">
                <a:avLst/>
              </a:prstGeom>
              <a:blipFill>
                <a:blip r:embed="rId3"/>
                <a:stretch>
                  <a:fillRect t="-33333" b="-4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518E084-4820-4810-A2C1-EF3C8311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777955"/>
            <a:ext cx="4642333" cy="1937543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F1C022-637C-9A4F-A2A3-F793A3F29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92AD-6325-BC4A-B99B-2563CDE13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314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Nominal Value Handling: Linear conversion of class labels</a:t>
            </a:r>
          </a:p>
          <a:p>
            <a:pPr marL="344487" lvl="1" indent="0" eaLnBrk="1" hangingPunct="1">
              <a:buNone/>
            </a:pPr>
            <a:endParaRPr lang="en-US" altLang="ko-KR" dirty="0"/>
          </a:p>
          <a:p>
            <a:pPr marL="344487" lvl="1" indent="0" eaLnBrk="1" hangingPunct="1">
              <a:buNone/>
            </a:pPr>
            <a:br>
              <a:rPr lang="en-US" altLang="ko-KR" dirty="0"/>
            </a:br>
            <a:endParaRPr lang="en-US" altLang="ko-KR" dirty="0"/>
          </a:p>
          <a:p>
            <a:pPr marL="344487" lvl="1" indent="0" eaLnBrk="1" hangingPunct="1">
              <a:buNone/>
            </a:pPr>
            <a:endParaRPr lang="en-US" altLang="ko-KR" dirty="0"/>
          </a:p>
          <a:p>
            <a:pPr marL="344487" lvl="1" indent="0" eaLnBrk="1" hangingPunct="1">
              <a:buNone/>
            </a:pPr>
            <a:endParaRPr lang="en-US" altLang="ko-KR" dirty="0"/>
          </a:p>
          <a:p>
            <a:pPr lvl="1" eaLnBrk="1" hangingPunct="1"/>
            <a:r>
              <a:rPr lang="en-US" altLang="ko-KR" dirty="0"/>
              <a:t>Use Sigmoid </a:t>
            </a:r>
            <a:br>
              <a:rPr lang="en-US" altLang="ko-KR" dirty="0"/>
            </a:br>
            <a:r>
              <a:rPr lang="en-US" altLang="ko-KR" dirty="0"/>
              <a:t>at output node</a:t>
            </a:r>
            <a:endParaRPr lang="en-US" altLang="ko-KR" sz="1800" dirty="0"/>
          </a:p>
          <a:p>
            <a:pPr marL="344487" lvl="1" indent="0" eaLnBrk="1" hangingPunct="1">
              <a:buNone/>
            </a:pPr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r>
              <a:rPr lang="en-US" altLang="ko-KR" sz="1800" dirty="0"/>
              <a:t>Prediction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5615A00-D676-4D97-A83D-DBA95B23C855}"/>
              </a:ext>
            </a:extLst>
          </p:cNvPr>
          <p:cNvSpPr/>
          <p:nvPr/>
        </p:nvSpPr>
        <p:spPr bwMode="auto">
          <a:xfrm>
            <a:off x="4240620" y="2543762"/>
            <a:ext cx="431478" cy="308238"/>
          </a:xfrm>
          <a:prstGeom prst="downArrow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54BE8-0791-4CBF-948E-CA242A24C837}"/>
                  </a:ext>
                </a:extLst>
              </p:cNvPr>
              <p:cNvSpPr txBox="1"/>
              <p:nvPr/>
            </p:nvSpPr>
            <p:spPr>
              <a:xfrm>
                <a:off x="2754852" y="5568907"/>
                <a:ext cx="3889142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≥2/3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≥1/3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𝑂𝑡h𝑒𝑟𝑤𝑖𝑠𝑒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54BE8-0791-4CBF-948E-CA242A24C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852" y="5568907"/>
                <a:ext cx="3889142" cy="884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183351-B779-2448-9688-D972C231C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A68E04-87D2-48AA-962D-42BA9F60D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96604"/>
            <a:ext cx="3274669" cy="1767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548FE0-3431-FA4A-9175-2DD11D4EA261}"/>
                  </a:ext>
                </a:extLst>
              </p:cNvPr>
              <p:cNvSpPr txBox="1"/>
              <p:nvPr/>
            </p:nvSpPr>
            <p:spPr>
              <a:xfrm>
                <a:off x="554698" y="2132856"/>
                <a:ext cx="8289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𝑌𝑒𝑙𝑙𝑜𝑤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𝐵𝑙𝑢𝑒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𝐵𝑙𝑢𝑒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548FE0-3431-FA4A-9175-2DD11D4E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8" y="2132856"/>
                <a:ext cx="8289449" cy="276999"/>
              </a:xfrm>
              <a:prstGeom prst="rect">
                <a:avLst/>
              </a:prstGeom>
              <a:blipFill>
                <a:blip r:embed="rId6"/>
                <a:stretch>
                  <a:fillRect t="-31818" b="-454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5DF42B-987B-4840-AAEC-6A127CB71246}"/>
                  </a:ext>
                </a:extLst>
              </p:cNvPr>
              <p:cNvSpPr txBox="1"/>
              <p:nvPr/>
            </p:nvSpPr>
            <p:spPr>
              <a:xfrm>
                <a:off x="1246121" y="2884883"/>
                <a:ext cx="6651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5DF42B-987B-4840-AAEC-6A127CB71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21" y="2884883"/>
                <a:ext cx="6651757" cy="276999"/>
              </a:xfrm>
              <a:prstGeom prst="rect">
                <a:avLst/>
              </a:prstGeom>
              <a:blipFill>
                <a:blip r:embed="rId7"/>
                <a:stretch>
                  <a:fillRect t="-26087" b="-434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43A90-F69E-C244-BDB1-A7F7727E1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127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Not Good… why?</a:t>
            </a:r>
          </a:p>
          <a:p>
            <a:pPr lvl="1" eaLnBrk="1" hangingPunct="1"/>
            <a:r>
              <a:rPr lang="en-US" altLang="ko-KR" dirty="0"/>
              <a:t>There is no order between Red, Yellow, Blue</a:t>
            </a:r>
          </a:p>
          <a:p>
            <a:pPr lvl="1" eaLnBrk="1" hangingPunct="1"/>
            <a:r>
              <a:rPr lang="en-US" altLang="ko-KR" dirty="0"/>
              <a:t>They are just names. We cannot say that Red &gt; Yellow &gt; Blue</a:t>
            </a:r>
          </a:p>
          <a:p>
            <a:pPr lvl="1" eaLnBrk="1" hangingPunct="1"/>
            <a:r>
              <a:rPr lang="en-US" altLang="ko-KR" dirty="0"/>
              <a:t>Linear conversion changes the original problem.</a:t>
            </a:r>
          </a:p>
          <a:p>
            <a:pPr lvl="1" eaLnBrk="1" hangingPunct="1"/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94B7E4-ABD3-EA4F-85CA-401D726C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1B440-7CC5-6944-AC28-36EA486076D6}"/>
              </a:ext>
            </a:extLst>
          </p:cNvPr>
          <p:cNvSpPr txBox="1"/>
          <p:nvPr/>
        </p:nvSpPr>
        <p:spPr>
          <a:xfrm>
            <a:off x="2555776" y="3645024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Red</a:t>
            </a:r>
          </a:p>
          <a:p>
            <a:endParaRPr lang="en-US" altLang="ko-Kore-KR" dirty="0"/>
          </a:p>
          <a:p>
            <a:r>
              <a:rPr kumimoji="1" lang="en-US" altLang="ko-Kore-KR" dirty="0"/>
              <a:t>Yellow</a:t>
            </a:r>
          </a:p>
          <a:p>
            <a:endParaRPr lang="en-US" altLang="ko-Kore-KR" dirty="0"/>
          </a:p>
          <a:p>
            <a:r>
              <a:rPr kumimoji="1" lang="en-US" altLang="ko-Kore-KR" dirty="0"/>
              <a:t>Blue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EFC6C-7772-2D40-8D9A-FAA25C3E3D8B}"/>
              </a:ext>
            </a:extLst>
          </p:cNvPr>
          <p:cNvSpPr txBox="1"/>
          <p:nvPr/>
        </p:nvSpPr>
        <p:spPr>
          <a:xfrm>
            <a:off x="5445604" y="3645024"/>
            <a:ext cx="5277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1.0</a:t>
            </a:r>
          </a:p>
          <a:p>
            <a:endParaRPr lang="en-US" altLang="ko-Kore-KR" dirty="0"/>
          </a:p>
          <a:p>
            <a:r>
              <a:rPr kumimoji="1" lang="en-US" altLang="ko-Kore-KR" dirty="0"/>
              <a:t>0.5</a:t>
            </a:r>
          </a:p>
          <a:p>
            <a:endParaRPr lang="en-US" altLang="ko-Kore-KR" dirty="0"/>
          </a:p>
          <a:p>
            <a:r>
              <a:rPr kumimoji="1" lang="en-US" altLang="ko-Kore-KR" dirty="0"/>
              <a:t>0.0</a:t>
            </a:r>
            <a:endParaRPr kumimoji="1"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30836A-9B74-0748-BE03-A47F2CDD0B42}"/>
              </a:ext>
            </a:extLst>
          </p:cNvPr>
          <p:cNvCxnSpPr/>
          <p:nvPr/>
        </p:nvCxnSpPr>
        <p:spPr bwMode="auto">
          <a:xfrm>
            <a:off x="3635896" y="3861048"/>
            <a:ext cx="1728192" cy="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534CB0-F2A4-A543-8681-EAED14E9D10D}"/>
              </a:ext>
            </a:extLst>
          </p:cNvPr>
          <p:cNvCxnSpPr/>
          <p:nvPr/>
        </p:nvCxnSpPr>
        <p:spPr bwMode="auto">
          <a:xfrm>
            <a:off x="3635896" y="4381727"/>
            <a:ext cx="1728192" cy="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CF8E77-992C-2B4B-942E-C4B788D60A92}"/>
              </a:ext>
            </a:extLst>
          </p:cNvPr>
          <p:cNvCxnSpPr/>
          <p:nvPr/>
        </p:nvCxnSpPr>
        <p:spPr bwMode="auto">
          <a:xfrm>
            <a:off x="3635896" y="4941168"/>
            <a:ext cx="1728192" cy="0"/>
          </a:xfrm>
          <a:prstGeom prst="straightConnector1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0F7504-21AB-1242-9124-E2756A018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758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Then?</a:t>
            </a:r>
          </a:p>
          <a:p>
            <a:pPr lvl="1" eaLnBrk="1" hangingPunct="1"/>
            <a:r>
              <a:rPr lang="en-US" altLang="ko-KR" dirty="0"/>
              <a:t>Create virtual outputs</a:t>
            </a:r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2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Place nodes at the output layer as many as virtual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579148-CDD4-4B13-8613-3FEFC13E7F32}"/>
                  </a:ext>
                </a:extLst>
              </p:cNvPr>
              <p:cNvSpPr txBox="1"/>
              <p:nvPr/>
            </p:nvSpPr>
            <p:spPr>
              <a:xfrm>
                <a:off x="2411760" y="2271063"/>
                <a:ext cx="1861472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𝑌𝑒𝑙𝑙𝑜𝑤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𝐵𝑙𝑢𝑒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579148-CDD4-4B13-8613-3FEFC13E7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271063"/>
                <a:ext cx="1861472" cy="1661993"/>
              </a:xfrm>
              <a:prstGeom prst="rect">
                <a:avLst/>
              </a:prstGeom>
              <a:blipFill>
                <a:blip r:embed="rId2"/>
                <a:stretch>
                  <a:fillRect l="-2041" t="-4545" r="-68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D0FDC-92B2-4C8E-B2B4-3856EE4459EB}"/>
                  </a:ext>
                </a:extLst>
              </p:cNvPr>
              <p:cNvSpPr txBox="1"/>
              <p:nvPr/>
            </p:nvSpPr>
            <p:spPr>
              <a:xfrm>
                <a:off x="5339862" y="2271062"/>
                <a:ext cx="1709442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1, 0, 0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0, 1, 0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0, 0, 1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1, 0, 0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0, 0, 1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D0FDC-92B2-4C8E-B2B4-3856EE44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62" y="2271062"/>
                <a:ext cx="1709442" cy="1661993"/>
              </a:xfrm>
              <a:prstGeom prst="rect">
                <a:avLst/>
              </a:prstGeom>
              <a:blipFill>
                <a:blip r:embed="rId3"/>
                <a:stretch>
                  <a:fillRect l="-2222" t="-4545" r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790EA9E-4B36-415C-890C-761A06C9E756}"/>
              </a:ext>
            </a:extLst>
          </p:cNvPr>
          <p:cNvSpPr/>
          <p:nvPr/>
        </p:nvSpPr>
        <p:spPr bwMode="auto">
          <a:xfrm>
            <a:off x="4380802" y="2703110"/>
            <a:ext cx="525272" cy="445724"/>
          </a:xfrm>
          <a:prstGeom prst="rightArrow">
            <a:avLst/>
          </a:prstGeom>
          <a:solidFill>
            <a:schemeClr val="accent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99927-76A9-483B-A472-ACA87D6F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578" y="4406890"/>
            <a:ext cx="3260960" cy="186340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DBEE7-45FD-B34E-815E-45B911FC7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2F82B9-29A4-4C4B-B1DE-0A60D59E7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606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7BE68-563C-1D4B-986D-603A8311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54BA4-78FD-AB4A-8F36-ECB8E0CC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Regression</a:t>
            </a:r>
          </a:p>
          <a:p>
            <a:r>
              <a:rPr lang="en-US" altLang="ko-Kore-KR" dirty="0"/>
              <a:t>Binary-Class Classification</a:t>
            </a:r>
          </a:p>
          <a:p>
            <a:r>
              <a:rPr kumimoji="1" lang="en-US" altLang="ko-Kore-KR" dirty="0"/>
              <a:t>Multi-Class Classification</a:t>
            </a:r>
          </a:p>
          <a:p>
            <a:r>
              <a:rPr kumimoji="1" lang="en-US" altLang="ko-Kore-KR" dirty="0"/>
              <a:t>Nominal Input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4C9A52-8E6E-3F4C-92A9-4CC1B509CB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9853E-66E0-CC4F-B52B-71EB88B4A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07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84EF2-4F3A-4E28-B2BC-19CDEF71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17E6D-D6B7-4DB4-8DD4-FC9D565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about Activation Function?</a:t>
            </a:r>
          </a:p>
          <a:p>
            <a:pPr lvl="1"/>
            <a:r>
              <a:rPr lang="en-US" altLang="ko-KR" dirty="0"/>
              <a:t>Outputs of Multi-Class Classification satisfies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4487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But, Sigmoid does not satisfy this (</a:t>
            </a:r>
            <a:r>
              <a:rPr lang="en-US" altLang="ko-KR" dirty="0">
                <a:solidFill>
                  <a:srgbClr val="FF0000"/>
                </a:solidFill>
              </a:rPr>
              <a:t>Not a Probability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So, we use </a:t>
            </a:r>
            <a:r>
              <a:rPr lang="en-US" altLang="ko-KR" dirty="0" err="1"/>
              <a:t>Softmax</a:t>
            </a:r>
            <a:r>
              <a:rPr lang="en-US" altLang="ko-KR" dirty="0"/>
              <a:t> layer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EF92EF-C082-4E30-8BE1-826BE37986E2}"/>
                  </a:ext>
                </a:extLst>
              </p:cNvPr>
              <p:cNvSpPr txBox="1"/>
              <p:nvPr/>
            </p:nvSpPr>
            <p:spPr>
              <a:xfrm>
                <a:off x="2811709" y="2348880"/>
                <a:ext cx="3713901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altLang="ko-KR" dirty="0" smtClean="0"/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th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EF92EF-C082-4E30-8BE1-826BE3798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09" y="2348880"/>
                <a:ext cx="3713901" cy="784510"/>
              </a:xfrm>
              <a:prstGeom prst="rect">
                <a:avLst/>
              </a:prstGeom>
              <a:blipFill>
                <a:blip r:embed="rId2"/>
                <a:stretch>
                  <a:fillRect l="-8503" t="-109524" r="-680" b="-1698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2DB4223-3014-0141-8974-C0ED8D4ED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0E9CF4-4EC9-A547-B739-8114406753A3}"/>
                  </a:ext>
                </a:extLst>
              </p:cNvPr>
              <p:cNvSpPr txBox="1"/>
              <p:nvPr/>
            </p:nvSpPr>
            <p:spPr>
              <a:xfrm>
                <a:off x="3059832" y="5311798"/>
                <a:ext cx="2528641" cy="637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0E9CF4-4EC9-A547-B739-81144067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311798"/>
                <a:ext cx="2528641" cy="637482"/>
              </a:xfrm>
              <a:prstGeom prst="rect">
                <a:avLst/>
              </a:prstGeom>
              <a:blipFill>
                <a:blip r:embed="rId3"/>
                <a:stretch>
                  <a:fillRect l="-3000" t="-17647" b="-1019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E557-4F1C-554B-AA41-23C11806B911}"/>
                  </a:ext>
                </a:extLst>
              </p:cNvPr>
              <p:cNvSpPr txBox="1"/>
              <p:nvPr/>
            </p:nvSpPr>
            <p:spPr>
              <a:xfrm>
                <a:off x="2839299" y="3804831"/>
                <a:ext cx="5064592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altLang="ko-KR" dirty="0" smtClean="0"/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th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0E557-4F1C-554B-AA41-23C11806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99" y="3804831"/>
                <a:ext cx="5064592" cy="784510"/>
              </a:xfrm>
              <a:prstGeom prst="rect">
                <a:avLst/>
              </a:prstGeom>
              <a:blipFill>
                <a:blip r:embed="rId4"/>
                <a:stretch>
                  <a:fillRect l="-5764" t="-114754" r="-251" b="-1754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284A3C-19D3-524F-A54A-BB4703543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61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84EF2-4F3A-4E28-B2BC-19CDEF71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17E6D-D6B7-4DB4-8DD4-FC9D565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layer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6FED4-A0D6-403A-953D-F859C20EC96C}"/>
              </a:ext>
            </a:extLst>
          </p:cNvPr>
          <p:cNvSpPr txBox="1"/>
          <p:nvPr/>
        </p:nvSpPr>
        <p:spPr>
          <a:xfrm>
            <a:off x="6569011" y="39330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layer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B3A006-7879-F143-B25C-BCFC0CCC0C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DAA40-52BD-6E48-AE10-E7C1A755BF8E}"/>
              </a:ext>
            </a:extLst>
          </p:cNvPr>
          <p:cNvSpPr txBox="1"/>
          <p:nvPr/>
        </p:nvSpPr>
        <p:spPr>
          <a:xfrm>
            <a:off x="2215624" y="391901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Regular layer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9948A3-8BD2-4748-ADC7-3F104778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88840"/>
            <a:ext cx="3260960" cy="1863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ADBFDF-D168-B749-94C6-473D98DB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988840"/>
            <a:ext cx="4300563" cy="19301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988C67-D120-5E4E-BEFC-560DC8B391D3}"/>
              </a:ext>
            </a:extLst>
          </p:cNvPr>
          <p:cNvSpPr/>
          <p:nvPr/>
        </p:nvSpPr>
        <p:spPr bwMode="auto">
          <a:xfrm>
            <a:off x="2550468" y="2006142"/>
            <a:ext cx="720654" cy="184610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B3A6F-6BA7-7C4E-BEE4-FFB14BE6C0E0}"/>
              </a:ext>
            </a:extLst>
          </p:cNvPr>
          <p:cNvSpPr/>
          <p:nvPr/>
        </p:nvSpPr>
        <p:spPr bwMode="auto">
          <a:xfrm>
            <a:off x="6199600" y="2020509"/>
            <a:ext cx="1973370" cy="1863406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31160-20F3-2A4E-9720-7D9108E28322}"/>
                  </a:ext>
                </a:extLst>
              </p:cNvPr>
              <p:cNvSpPr txBox="1"/>
              <p:nvPr/>
            </p:nvSpPr>
            <p:spPr>
              <a:xfrm>
                <a:off x="4242284" y="5515551"/>
                <a:ext cx="4653453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631160-20F3-2A4E-9720-7D9108E28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84" y="5515551"/>
                <a:ext cx="4653453" cy="584327"/>
              </a:xfrm>
              <a:prstGeom prst="rect">
                <a:avLst/>
              </a:prstGeom>
              <a:blipFill>
                <a:blip r:embed="rId4"/>
                <a:stretch>
                  <a:fillRect l="-1635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6E8BD6-2A39-994E-8CE3-560D474C1162}"/>
                  </a:ext>
                </a:extLst>
              </p:cNvPr>
              <p:cNvSpPr txBox="1"/>
              <p:nvPr/>
            </p:nvSpPr>
            <p:spPr>
              <a:xfrm>
                <a:off x="5169576" y="4587483"/>
                <a:ext cx="2528641" cy="637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6E8BD6-2A39-994E-8CE3-560D474C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76" y="4587483"/>
                <a:ext cx="2528641" cy="637482"/>
              </a:xfrm>
              <a:prstGeom prst="rect">
                <a:avLst/>
              </a:prstGeom>
              <a:blipFill>
                <a:blip r:embed="rId5"/>
                <a:stretch>
                  <a:fillRect l="-3000" t="-19608" b="-1019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FF9F5-9DE7-B04C-A96F-B1AE2633E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2456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Loss Function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DBEE7-45FD-B34E-815E-45B911FC7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8FF097-73E3-4F45-8EB4-CBC5791C8EBF}"/>
                  </a:ext>
                </a:extLst>
              </p:cNvPr>
              <p:cNvSpPr txBox="1"/>
              <p:nvPr/>
            </p:nvSpPr>
            <p:spPr>
              <a:xfrm>
                <a:off x="3090575" y="4228464"/>
                <a:ext cx="3088153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sup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8FF097-73E3-4F45-8EB4-CBC5791C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575" y="4228464"/>
                <a:ext cx="3088153" cy="871713"/>
              </a:xfrm>
              <a:prstGeom prst="rect">
                <a:avLst/>
              </a:prstGeom>
              <a:blipFill>
                <a:blip r:embed="rId2"/>
                <a:stretch>
                  <a:fillRect l="-11020" t="-111429" b="-17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B0D0B24-B5BB-9E4B-BC74-19FB1BF76B35}"/>
                  </a:ext>
                </a:extLst>
              </p:cNvPr>
              <p:cNvSpPr/>
              <p:nvPr/>
            </p:nvSpPr>
            <p:spPr>
              <a:xfrm>
                <a:off x="2915816" y="5419174"/>
                <a:ext cx="3610284" cy="33547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/>
                  <a:t>Hmm??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ko-Kore-KR" altLang="en-US" sz="14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B0D0B24-B5BB-9E4B-BC74-19FB1BF76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419174"/>
                <a:ext cx="3610284" cy="335476"/>
              </a:xfrm>
              <a:prstGeom prst="rect">
                <a:avLst/>
              </a:prstGeom>
              <a:blipFill>
                <a:blip r:embed="rId3"/>
                <a:stretch>
                  <a:fillRect l="-351" b="-111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2F82B9-29A4-4C4B-B1DE-0A60D59E7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856AAD-26F5-B249-96E6-B77818B8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85" y="1999954"/>
            <a:ext cx="4300563" cy="19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Multi-Class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Cross Entropy for Multi-Class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9944BB-ADDC-4D95-A35F-F21B2B9A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7033"/>
            <a:ext cx="3274669" cy="176744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40D77A-BA77-3648-A6F6-45BF99A4F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F7C81C-DA52-5645-870F-1A9AE8746B01}"/>
                  </a:ext>
                </a:extLst>
              </p:cNvPr>
              <p:cNvSpPr txBox="1"/>
              <p:nvPr/>
            </p:nvSpPr>
            <p:spPr>
              <a:xfrm>
                <a:off x="4036669" y="1920097"/>
                <a:ext cx="1213537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F7C81C-DA52-5645-870F-1A9AE874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69" y="1920097"/>
                <a:ext cx="1213537" cy="1384995"/>
              </a:xfrm>
              <a:prstGeom prst="rect">
                <a:avLst/>
              </a:prstGeom>
              <a:blipFill>
                <a:blip r:embed="rId3"/>
                <a:stretch>
                  <a:fillRect b="-2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0C90EB-B0E9-6940-B0FE-D678C78ABA4A}"/>
                  </a:ext>
                </a:extLst>
              </p:cNvPr>
              <p:cNvSpPr txBox="1"/>
              <p:nvPr/>
            </p:nvSpPr>
            <p:spPr>
              <a:xfrm>
                <a:off x="179512" y="5645047"/>
                <a:ext cx="371781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0C90EB-B0E9-6940-B0FE-D678C78A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645047"/>
                <a:ext cx="3717813" cy="312650"/>
              </a:xfrm>
              <a:prstGeom prst="rect">
                <a:avLst/>
              </a:prstGeom>
              <a:blipFill>
                <a:blip r:embed="rId4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C7DF44-A531-A643-9E93-6C8D6E31479D}"/>
                  </a:ext>
                </a:extLst>
              </p:cNvPr>
              <p:cNvSpPr txBox="1"/>
              <p:nvPr/>
            </p:nvSpPr>
            <p:spPr>
              <a:xfrm>
                <a:off x="863407" y="1920098"/>
                <a:ext cx="1677126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𝐵𝑙𝑎𝑐𝑘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𝐵𝑙𝑎𝑐𝑘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C7DF44-A531-A643-9E93-6C8D6E314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07" y="1920098"/>
                <a:ext cx="1677126" cy="1384995"/>
              </a:xfrm>
              <a:prstGeom prst="rect">
                <a:avLst/>
              </a:prstGeom>
              <a:blipFill>
                <a:blip r:embed="rId5"/>
                <a:stretch>
                  <a:fillRect b="-2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984EA8-3EA7-E442-B4CE-16CC03E06B9A}"/>
                  </a:ext>
                </a:extLst>
              </p:cNvPr>
              <p:cNvSpPr txBox="1"/>
              <p:nvPr/>
            </p:nvSpPr>
            <p:spPr>
              <a:xfrm>
                <a:off x="6444208" y="1863377"/>
                <a:ext cx="1476430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1, 0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1, 0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,0,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1, 0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984EA8-3EA7-E442-B4CE-16CC03E0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863377"/>
                <a:ext cx="1476430" cy="1384995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74ECFF-6F1B-4548-9FAA-0EC6C0EEFB91}"/>
                  </a:ext>
                </a:extLst>
              </p:cNvPr>
              <p:cNvSpPr/>
              <p:nvPr/>
            </p:nvSpPr>
            <p:spPr>
              <a:xfrm>
                <a:off x="3851920" y="5374024"/>
                <a:ext cx="5323188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ore-KR" altLang="en-US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F74ECFF-6F1B-4548-9FAA-0EC6C0EEF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374024"/>
                <a:ext cx="5323188" cy="876843"/>
              </a:xfrm>
              <a:prstGeom prst="rect">
                <a:avLst/>
              </a:prstGeom>
              <a:blipFill>
                <a:blip r:embed="rId7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797ED9F7-8D2D-3340-9634-05F5D6E97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818" y="3677683"/>
            <a:ext cx="3261352" cy="176744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CC3377-1330-2E4D-B7EF-6CCB08742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90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84EF2-4F3A-4E28-B2BC-19CDEF71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17E6D-D6B7-4DB4-8DD4-FC9D565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about Error Function?</a:t>
            </a:r>
          </a:p>
          <a:p>
            <a:pPr lvl="1"/>
            <a:r>
              <a:rPr lang="en-US" altLang="ko-KR" dirty="0" err="1"/>
              <a:t>Softmax</a:t>
            </a:r>
            <a:r>
              <a:rPr lang="en-US" altLang="ko-KR" dirty="0"/>
              <a:t> layer + Cross Entropy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6FED4-A0D6-403A-953D-F859C20EC96C}"/>
              </a:ext>
            </a:extLst>
          </p:cNvPr>
          <p:cNvSpPr txBox="1"/>
          <p:nvPr/>
        </p:nvSpPr>
        <p:spPr>
          <a:xfrm>
            <a:off x="3059832" y="572396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layer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B3A006-7879-F143-B25C-BCFC0CCC0C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9CFA65-6B78-D947-92BC-F3BCE7AE1749}"/>
                  </a:ext>
                </a:extLst>
              </p:cNvPr>
              <p:cNvSpPr txBox="1"/>
              <p:nvPr/>
            </p:nvSpPr>
            <p:spPr>
              <a:xfrm>
                <a:off x="5779872" y="4293096"/>
                <a:ext cx="2528641" cy="637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9CFA65-6B78-D947-92BC-F3BCE7AE1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2" y="4293096"/>
                <a:ext cx="2528641" cy="637482"/>
              </a:xfrm>
              <a:prstGeom prst="rect">
                <a:avLst/>
              </a:prstGeom>
              <a:blipFill>
                <a:blip r:embed="rId2"/>
                <a:stretch>
                  <a:fillRect l="-3000" t="-19608" b="-1019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FF8A3-9B8C-3941-9AE9-9AB842DAD169}"/>
                  </a:ext>
                </a:extLst>
              </p:cNvPr>
              <p:cNvSpPr txBox="1"/>
              <p:nvPr/>
            </p:nvSpPr>
            <p:spPr>
              <a:xfrm>
                <a:off x="3588431" y="2539095"/>
                <a:ext cx="266021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FF8A3-9B8C-3941-9AE9-9AB842DAD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431" y="2539095"/>
                <a:ext cx="2660215" cy="778868"/>
              </a:xfrm>
              <a:prstGeom prst="rect">
                <a:avLst/>
              </a:prstGeom>
              <a:blipFill>
                <a:blip r:embed="rId3"/>
                <a:stretch>
                  <a:fillRect l="-12381" t="-111290" b="-1741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7CB0CF51-C29C-B046-8636-77740A63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97" y="3750562"/>
            <a:ext cx="4300563" cy="19301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A10101-3C02-B143-BA65-7AF0984AD6D3}"/>
              </a:ext>
            </a:extLst>
          </p:cNvPr>
          <p:cNvSpPr/>
          <p:nvPr/>
        </p:nvSpPr>
        <p:spPr bwMode="auto">
          <a:xfrm>
            <a:off x="2840021" y="3782231"/>
            <a:ext cx="1973370" cy="1863406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94F88D-6CFA-414C-9376-FB0D7CB26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296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내용 개체 틀 2">
            <a:extLst>
              <a:ext uri="{FF2B5EF4-FFF2-40B4-BE49-F238E27FC236}">
                <a16:creationId xmlns:a16="http://schemas.microsoft.com/office/drawing/2014/main" id="{7D209104-85EF-4973-9470-61F2686371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13288"/>
          </a:xfrm>
        </p:spPr>
        <p:txBody>
          <a:bodyPr/>
          <a:lstStyle/>
          <a:p>
            <a:r>
              <a:rPr lang="en-US" altLang="ko-KR" dirty="0"/>
              <a:t>What if you have categorical inputs</a:t>
            </a:r>
          </a:p>
          <a:p>
            <a:pPr lvl="1"/>
            <a:r>
              <a:rPr lang="en-US" altLang="ko-KR" dirty="0"/>
              <a:t>Two inputs and one output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Create a new input variable for each categorical value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580C7-8347-49AE-999E-1F836B687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738" y="4149080"/>
            <a:ext cx="589375" cy="129604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/>
          </a:p>
        </p:txBody>
      </p:sp>
      <p:sp>
        <p:nvSpPr>
          <p:cNvPr id="18435" name="제목 1">
            <a:extLst>
              <a:ext uri="{FF2B5EF4-FFF2-40B4-BE49-F238E27FC236}">
                <a16:creationId xmlns:a16="http://schemas.microsoft.com/office/drawing/2014/main" id="{CF99B8AD-1D15-45A1-B93B-74AD1E0A1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Nominal Inputs</a:t>
            </a:r>
            <a:endParaRPr lang="ko-KR" altLang="en-US" dirty="0"/>
          </a:p>
        </p:txBody>
      </p:sp>
      <p:graphicFrame>
        <p:nvGraphicFramePr>
          <p:cNvPr id="18441" name="개체 8">
            <a:extLst>
              <a:ext uri="{FF2B5EF4-FFF2-40B4-BE49-F238E27FC236}">
                <a16:creationId xmlns:a16="http://schemas.microsoft.com/office/drawing/2014/main" id="{CFC1D4E3-A61F-4903-AC7B-D6F2D477ED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888" y="3716338"/>
          <a:ext cx="31861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3" imgW="0" imgH="0" progId="Equation.3">
                  <p:embed/>
                </p:oleObj>
              </mc:Choice>
              <mc:Fallback>
                <p:oleObj name="수식" r:id="rId3" imgW="0" imgH="0" progId="Equation.3">
                  <p:embed/>
                  <p:pic>
                    <p:nvPicPr>
                      <p:cNvPr id="18441" name="개체 8">
                        <a:extLst>
                          <a:ext uri="{FF2B5EF4-FFF2-40B4-BE49-F238E27FC236}">
                            <a16:creationId xmlns:a16="http://schemas.microsoft.com/office/drawing/2014/main" id="{CFC1D4E3-A61F-4903-AC7B-D6F2D477ED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716338"/>
                        <a:ext cx="31861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개체 9">
            <a:extLst>
              <a:ext uri="{FF2B5EF4-FFF2-40B4-BE49-F238E27FC236}">
                <a16:creationId xmlns:a16="http://schemas.microsoft.com/office/drawing/2014/main" id="{2E33A807-9B80-4DAA-8B82-8982B62D1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9538" y="4508500"/>
          <a:ext cx="28448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5" imgW="0" imgH="0" progId="Equation.3">
                  <p:embed/>
                </p:oleObj>
              </mc:Choice>
              <mc:Fallback>
                <p:oleObj name="수식" r:id="rId5" imgW="0" imgH="0" progId="Equation.3">
                  <p:embed/>
                  <p:pic>
                    <p:nvPicPr>
                      <p:cNvPr id="18442" name="개체 9">
                        <a:extLst>
                          <a:ext uri="{FF2B5EF4-FFF2-40B4-BE49-F238E27FC236}">
                            <a16:creationId xmlns:a16="http://schemas.microsoft.com/office/drawing/2014/main" id="{2E33A807-9B80-4DAA-8B82-8982B62D1F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4508500"/>
                        <a:ext cx="28448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개체 10">
            <a:extLst>
              <a:ext uri="{FF2B5EF4-FFF2-40B4-BE49-F238E27FC236}">
                <a16:creationId xmlns:a16="http://schemas.microsoft.com/office/drawing/2014/main" id="{B658F44A-6580-4557-885D-85AD6B7D9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299075"/>
          <a:ext cx="29241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7" imgW="0" imgH="0" progId="Equation.3">
                  <p:embed/>
                </p:oleObj>
              </mc:Choice>
              <mc:Fallback>
                <p:oleObj name="수식" r:id="rId7" imgW="0" imgH="0" progId="Equation.3">
                  <p:embed/>
                  <p:pic>
                    <p:nvPicPr>
                      <p:cNvPr id="18443" name="개체 10">
                        <a:extLst>
                          <a:ext uri="{FF2B5EF4-FFF2-40B4-BE49-F238E27FC236}">
                            <a16:creationId xmlns:a16="http://schemas.microsoft.com/office/drawing/2014/main" id="{B658F44A-6580-4557-885D-85AD6B7D9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299075"/>
                        <a:ext cx="29241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오른쪽 화살표 11">
            <a:extLst>
              <a:ext uri="{FF2B5EF4-FFF2-40B4-BE49-F238E27FC236}">
                <a16:creationId xmlns:a16="http://schemas.microsoft.com/office/drawing/2014/main" id="{52B250F1-0966-4897-B2C5-9097A0C11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265" y="4652962"/>
            <a:ext cx="488950" cy="431800"/>
          </a:xfrm>
          <a:prstGeom prst="rightArrow">
            <a:avLst>
              <a:gd name="adj1" fmla="val 50000"/>
              <a:gd name="adj2" fmla="val 64885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7915FE-9A13-4410-90F7-A176CA2B05D0}"/>
                  </a:ext>
                </a:extLst>
              </p:cNvPr>
              <p:cNvSpPr txBox="1"/>
              <p:nvPr/>
            </p:nvSpPr>
            <p:spPr>
              <a:xfrm>
                <a:off x="1784410" y="2295952"/>
                <a:ext cx="250870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𝑌𝑒𝑙𝑙𝑜𝑤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e>
                      </m:d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7915FE-9A13-4410-90F7-A176CA2B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10" y="2295952"/>
                <a:ext cx="2508700" cy="830997"/>
              </a:xfrm>
              <a:prstGeom prst="rect">
                <a:avLst/>
              </a:prstGeom>
              <a:blipFill>
                <a:blip r:embed="rId10"/>
                <a:stretch>
                  <a:fillRect l="-3406" b="-9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83E4E-62C7-4C6A-8232-E3A14DD35814}"/>
                  </a:ext>
                </a:extLst>
              </p:cNvPr>
              <p:cNvSpPr txBox="1"/>
              <p:nvPr/>
            </p:nvSpPr>
            <p:spPr>
              <a:xfrm>
                <a:off x="4710248" y="4214019"/>
                <a:ext cx="174701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(0.1,</m:t>
                      </m:r>
                      <m:r>
                        <m:rPr>
                          <m:nor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m:rPr>
                          <m:nor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0.2,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0.3,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𝑌𝑒𝑙𝑙𝑜𝑤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0.4,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83E4E-62C7-4C6A-8232-E3A14DD3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248" y="4214019"/>
                <a:ext cx="1747017" cy="1231106"/>
              </a:xfrm>
              <a:prstGeom prst="rect">
                <a:avLst/>
              </a:prstGeom>
              <a:blipFill>
                <a:blip r:embed="rId11"/>
                <a:stretch>
                  <a:fillRect l="-6522" b="-20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619AEB-3E68-4B24-B27B-80E8ABA138A3}"/>
                  </a:ext>
                </a:extLst>
              </p:cNvPr>
              <p:cNvSpPr txBox="1"/>
              <p:nvPr/>
            </p:nvSpPr>
            <p:spPr>
              <a:xfrm>
                <a:off x="7028567" y="4181872"/>
                <a:ext cx="152926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(0.1, 1,0,0, 0)</m:t>
                      </m:r>
                    </m:oMath>
                  </m:oMathPara>
                </a14:m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0.2, 0,0,1, 1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0.3, 0,1,0, 0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0.4, 1,0,0, 1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619AEB-3E68-4B24-B27B-80E8ABA1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567" y="4181872"/>
                <a:ext cx="1529265" cy="1231106"/>
              </a:xfrm>
              <a:prstGeom prst="rect">
                <a:avLst/>
              </a:prstGeom>
              <a:blipFill>
                <a:blip r:embed="rId12"/>
                <a:stretch>
                  <a:fillRect l="-6557" r="-820" b="-20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66D26-12DA-194E-A792-4F61E3757A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EC68C-E91A-6244-990A-CDEAB18655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0768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AA049-0344-E147-96B3-036181EC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Summary</a:t>
            </a:r>
            <a:endParaRPr kumimoji="1" lang="ko-Kore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0148702-B888-7144-B745-68E43CAE3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8387"/>
              </p:ext>
            </p:extLst>
          </p:nvPr>
        </p:nvGraphicFramePr>
        <p:xfrm>
          <a:off x="457200" y="1412875"/>
          <a:ext cx="7931224" cy="301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806">
                  <a:extLst>
                    <a:ext uri="{9D8B030D-6E8A-4147-A177-3AD203B41FA5}">
                      <a16:colId xmlns:a16="http://schemas.microsoft.com/office/drawing/2014/main" val="192354353"/>
                    </a:ext>
                  </a:extLst>
                </a:gridCol>
                <a:gridCol w="1982806">
                  <a:extLst>
                    <a:ext uri="{9D8B030D-6E8A-4147-A177-3AD203B41FA5}">
                      <a16:colId xmlns:a16="http://schemas.microsoft.com/office/drawing/2014/main" val="2558016160"/>
                    </a:ext>
                  </a:extLst>
                </a:gridCol>
                <a:gridCol w="1982806">
                  <a:extLst>
                    <a:ext uri="{9D8B030D-6E8A-4147-A177-3AD203B41FA5}">
                      <a16:colId xmlns:a16="http://schemas.microsoft.com/office/drawing/2014/main" val="3720039693"/>
                    </a:ext>
                  </a:extLst>
                </a:gridCol>
                <a:gridCol w="1982806">
                  <a:extLst>
                    <a:ext uri="{9D8B030D-6E8A-4147-A177-3AD203B41FA5}">
                      <a16:colId xmlns:a16="http://schemas.microsoft.com/office/drawing/2014/main" val="2383784663"/>
                    </a:ext>
                  </a:extLst>
                </a:gridCol>
              </a:tblGrid>
              <a:tr h="41648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Problem</a:t>
                      </a:r>
                      <a:endParaRPr lang="ko-Kore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Activation Function</a:t>
                      </a:r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Loss function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258354"/>
                  </a:ext>
                </a:extLst>
              </a:tr>
              <a:tr h="41648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Hidden Layer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Output Layer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038646"/>
                  </a:ext>
                </a:extLst>
              </a:tr>
              <a:tr h="72480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Regression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ReLU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Linear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247343"/>
                  </a:ext>
                </a:extLst>
              </a:tr>
              <a:tr h="7288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2-class </a:t>
                      </a:r>
                      <a:br>
                        <a:rPr lang="en-US" altLang="ko-Kore-KR" dirty="0"/>
                      </a:br>
                      <a:r>
                        <a:rPr lang="en-US" altLang="ko-Kore-KR" dirty="0"/>
                        <a:t>Classification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ReLU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Sigmoid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062094"/>
                  </a:ext>
                </a:extLst>
              </a:tr>
              <a:tr h="7288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Multi-class </a:t>
                      </a:r>
                      <a:br>
                        <a:rPr lang="en-US" altLang="ko-Kore-KR" dirty="0"/>
                      </a:br>
                      <a:r>
                        <a:rPr lang="en-US" altLang="ko-Kore-KR" dirty="0"/>
                        <a:t>Classification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ReLU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Softmax</a:t>
                      </a:r>
                      <a:r>
                        <a:rPr lang="en-US" altLang="ko-Kore-KR" dirty="0"/>
                        <a:t> layer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389482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FC9F2B-E8A4-DB40-80E6-63AA3D7F08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692A10-4852-6344-9EAF-1E4C8BA27B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97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C0931-539D-415B-AC7D-E83B0BA6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E17A7-9FE5-4ABC-910B-04F04B61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Following </a:t>
            </a:r>
            <a:r>
              <a:rPr lang="en-US" altLang="ko-KR"/>
              <a:t>Neural Network </a:t>
            </a:r>
            <a:r>
              <a:rPr lang="en-US" altLang="ko-KR" dirty="0"/>
              <a:t>is OK for regression?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Maybe NO!! Why?</a:t>
            </a:r>
          </a:p>
          <a:p>
            <a:pPr lvl="1"/>
            <a:r>
              <a:rPr lang="en-US" altLang="ko-KR" dirty="0"/>
              <a:t>The activation functions produces a value between [0,1]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773DC-5022-4FF1-8662-B394C556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20" y="1988840"/>
            <a:ext cx="3961880" cy="213835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68191C-11D8-6E47-B15C-99ADB6630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52391A-C958-3848-BBF5-958F1D165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850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제목 1">
            <a:extLst>
              <a:ext uri="{FF2B5EF4-FFF2-40B4-BE49-F238E27FC236}">
                <a16:creationId xmlns:a16="http://schemas.microsoft.com/office/drawing/2014/main" id="{A7D220FA-F7B9-4485-AB45-79531968D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19458" name="내용 개체 틀 2">
            <a:extLst>
              <a:ext uri="{FF2B5EF4-FFF2-40B4-BE49-F238E27FC236}">
                <a16:creationId xmlns:a16="http://schemas.microsoft.com/office/drawing/2014/main" id="{C480D549-5C97-4F35-BFA6-427D36F3E7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</a:p>
          <a:p>
            <a:pPr lvl="1"/>
            <a:r>
              <a:rPr lang="en-US" altLang="ko-KR" dirty="0"/>
              <a:t>Normalize the outputs into [0,1]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Or, use a linear output node</a:t>
            </a:r>
          </a:p>
        </p:txBody>
      </p:sp>
      <p:grpSp>
        <p:nvGrpSpPr>
          <p:cNvPr id="19460" name="Group 16">
            <a:extLst>
              <a:ext uri="{FF2B5EF4-FFF2-40B4-BE49-F238E27FC236}">
                <a16:creationId xmlns:a16="http://schemas.microsoft.com/office/drawing/2014/main" id="{035B392F-02E8-4C56-B76E-16698A0F4A43}"/>
              </a:ext>
            </a:extLst>
          </p:cNvPr>
          <p:cNvGrpSpPr>
            <a:grpSpLocks/>
          </p:cNvGrpSpPr>
          <p:nvPr/>
        </p:nvGrpSpPr>
        <p:grpSpPr bwMode="auto">
          <a:xfrm>
            <a:off x="2123728" y="3140968"/>
            <a:ext cx="4535487" cy="2522537"/>
            <a:chOff x="1111" y="1616"/>
            <a:chExt cx="3719" cy="2011"/>
          </a:xfrm>
        </p:grpSpPr>
        <p:sp>
          <p:nvSpPr>
            <p:cNvPr id="19462" name="Rectangle 17">
              <a:extLst>
                <a:ext uri="{FF2B5EF4-FFF2-40B4-BE49-F238E27FC236}">
                  <a16:creationId xmlns:a16="http://schemas.microsoft.com/office/drawing/2014/main" id="{0A357BA5-3BD5-4C7A-8036-F64A3176E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616"/>
              <a:ext cx="3719" cy="1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1800"/>
            </a:p>
          </p:txBody>
        </p:sp>
        <p:cxnSp>
          <p:nvCxnSpPr>
            <p:cNvPr id="19463" name="AutoShape 18">
              <a:extLst>
                <a:ext uri="{FF2B5EF4-FFF2-40B4-BE49-F238E27FC236}">
                  <a16:creationId xmlns:a16="http://schemas.microsoft.com/office/drawing/2014/main" id="{E679D5F9-EEAB-42B4-BF15-39D0EA5EEC19}"/>
                </a:ext>
              </a:extLst>
            </p:cNvPr>
            <p:cNvCxnSpPr>
              <a:cxnSpLocks noChangeShapeType="1"/>
              <a:stCxn id="19466" idx="3"/>
              <a:endCxn id="19496" idx="2"/>
            </p:cNvCxnSpPr>
            <p:nvPr/>
          </p:nvCxnSpPr>
          <p:spPr bwMode="auto">
            <a:xfrm>
              <a:off x="1446" y="1777"/>
              <a:ext cx="933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4" name="AutoShape 19">
              <a:extLst>
                <a:ext uri="{FF2B5EF4-FFF2-40B4-BE49-F238E27FC236}">
                  <a16:creationId xmlns:a16="http://schemas.microsoft.com/office/drawing/2014/main" id="{C8F92995-9CA1-4F1B-9953-5806D0E977FF}"/>
                </a:ext>
              </a:extLst>
            </p:cNvPr>
            <p:cNvCxnSpPr>
              <a:cxnSpLocks noChangeShapeType="1"/>
              <a:stCxn id="19467" idx="3"/>
              <a:endCxn id="19496" idx="2"/>
            </p:cNvCxnSpPr>
            <p:nvPr/>
          </p:nvCxnSpPr>
          <p:spPr bwMode="auto">
            <a:xfrm flipV="1">
              <a:off x="1457" y="2061"/>
              <a:ext cx="922" cy="3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5" name="AutoShape 20">
              <a:extLst>
                <a:ext uri="{FF2B5EF4-FFF2-40B4-BE49-F238E27FC236}">
                  <a16:creationId xmlns:a16="http://schemas.microsoft.com/office/drawing/2014/main" id="{C8FC7068-A082-4BE1-9C4F-51A3CB4241AB}"/>
                </a:ext>
              </a:extLst>
            </p:cNvPr>
            <p:cNvCxnSpPr>
              <a:cxnSpLocks noChangeShapeType="1"/>
              <a:stCxn id="19468" idx="3"/>
              <a:endCxn id="19496" idx="2"/>
            </p:cNvCxnSpPr>
            <p:nvPr/>
          </p:nvCxnSpPr>
          <p:spPr bwMode="auto">
            <a:xfrm flipV="1">
              <a:off x="1428" y="2061"/>
              <a:ext cx="951" cy="10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6" name="Text Box 21">
              <a:extLst>
                <a:ext uri="{FF2B5EF4-FFF2-40B4-BE49-F238E27FC236}">
                  <a16:creationId xmlns:a16="http://schemas.microsoft.com/office/drawing/2014/main" id="{702A8A3E-38C0-4F2E-8082-FC6EE500A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" y="1662"/>
              <a:ext cx="31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x</a:t>
              </a:r>
              <a:r>
                <a:rPr lang="en-US" altLang="ko-KR" sz="1800" baseline="-25000"/>
                <a:t>1</a:t>
              </a:r>
            </a:p>
          </p:txBody>
        </p:sp>
        <p:sp>
          <p:nvSpPr>
            <p:cNvPr id="19467" name="Text Box 22">
              <a:extLst>
                <a:ext uri="{FF2B5EF4-FFF2-40B4-BE49-F238E27FC236}">
                  <a16:creationId xmlns:a16="http://schemas.microsoft.com/office/drawing/2014/main" id="{053B7CEA-C9B0-4C90-8B45-B4946B5D0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" y="2337"/>
              <a:ext cx="316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x</a:t>
              </a:r>
              <a:r>
                <a:rPr lang="en-US" altLang="ko-KR" sz="1800" baseline="-25000"/>
                <a:t>2</a:t>
              </a:r>
            </a:p>
          </p:txBody>
        </p:sp>
        <p:sp>
          <p:nvSpPr>
            <p:cNvPr id="19468" name="Text Box 23">
              <a:extLst>
                <a:ext uri="{FF2B5EF4-FFF2-40B4-BE49-F238E27FC236}">
                  <a16:creationId xmlns:a16="http://schemas.microsoft.com/office/drawing/2014/main" id="{F01B3248-3504-4156-9A1A-9D4A5011B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" y="3018"/>
              <a:ext cx="259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1</a:t>
              </a:r>
              <a:endParaRPr lang="en-US" altLang="ko-KR" sz="1800" baseline="-25000"/>
            </a:p>
          </p:txBody>
        </p:sp>
        <p:grpSp>
          <p:nvGrpSpPr>
            <p:cNvPr id="19469" name="Group 24">
              <a:extLst>
                <a:ext uri="{FF2B5EF4-FFF2-40B4-BE49-F238E27FC236}">
                  <a16:creationId xmlns:a16="http://schemas.microsoft.com/office/drawing/2014/main" id="{A9BC6FBD-BB59-4935-8139-600283A45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9" y="1797"/>
              <a:ext cx="564" cy="545"/>
              <a:chOff x="2198" y="1797"/>
              <a:chExt cx="564" cy="545"/>
            </a:xfrm>
          </p:grpSpPr>
          <p:sp>
            <p:nvSpPr>
              <p:cNvPr id="19496" name="Oval 25">
                <a:extLst>
                  <a:ext uri="{FF2B5EF4-FFF2-40B4-BE49-F238E27FC236}">
                    <a16:creationId xmlns:a16="http://schemas.microsoft.com/office/drawing/2014/main" id="{38ABA1B8-9792-472E-BE68-79E17D54B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1797"/>
                <a:ext cx="564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1800"/>
              </a:p>
            </p:txBody>
          </p:sp>
          <p:sp>
            <p:nvSpPr>
              <p:cNvPr id="19497" name="Text Box 26">
                <a:extLst>
                  <a:ext uri="{FF2B5EF4-FFF2-40B4-BE49-F238E27FC236}">
                    <a16:creationId xmlns:a16="http://schemas.microsoft.com/office/drawing/2014/main" id="{B2B63A79-3D59-4163-84C8-624910FB2F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9" y="1846"/>
                <a:ext cx="329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dirty="0" err="1">
                    <a:latin typeface="Symbol" panose="05050102010706020507" pitchFamily="18" charset="2"/>
                  </a:rPr>
                  <a:t>å</a:t>
                </a:r>
                <a:endParaRPr lang="en-US" altLang="ko-KR" sz="3200" dirty="0"/>
              </a:p>
            </p:txBody>
          </p:sp>
          <p:sp>
            <p:nvSpPr>
              <p:cNvPr id="19498" name="Text Box 27">
                <a:extLst>
                  <a:ext uri="{FF2B5EF4-FFF2-40B4-BE49-F238E27FC236}">
                    <a16:creationId xmlns:a16="http://schemas.microsoft.com/office/drawing/2014/main" id="{B0C3C333-EC49-4CD3-AEAE-FB4EB9B76C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" y="1832"/>
                <a:ext cx="25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800"/>
                  <a:t>f</a:t>
                </a:r>
              </a:p>
            </p:txBody>
          </p:sp>
          <p:sp>
            <p:nvSpPr>
              <p:cNvPr id="19499" name="Line 28">
                <a:extLst>
                  <a:ext uri="{FF2B5EF4-FFF2-40B4-BE49-F238E27FC236}">
                    <a16:creationId xmlns:a16="http://schemas.microsoft.com/office/drawing/2014/main" id="{A0AA3E91-7904-4C34-879B-DD5CB42B8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2" y="1814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470" name="Text Box 29">
              <a:extLst>
                <a:ext uri="{FF2B5EF4-FFF2-40B4-BE49-F238E27FC236}">
                  <a16:creationId xmlns:a16="http://schemas.microsoft.com/office/drawing/2014/main" id="{CF65BFE1-2123-4BB4-A1CE-55570AAA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656"/>
              <a:ext cx="434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11</a:t>
              </a:r>
            </a:p>
          </p:txBody>
        </p:sp>
        <p:sp>
          <p:nvSpPr>
            <p:cNvPr id="19471" name="Text Box 30">
              <a:extLst>
                <a:ext uri="{FF2B5EF4-FFF2-40B4-BE49-F238E27FC236}">
                  <a16:creationId xmlns:a16="http://schemas.microsoft.com/office/drawing/2014/main" id="{96A3B4F2-67CB-41B7-9359-456418C96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110"/>
              <a:ext cx="43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12</a:t>
              </a:r>
            </a:p>
          </p:txBody>
        </p:sp>
        <p:sp>
          <p:nvSpPr>
            <p:cNvPr id="19472" name="Text Box 31">
              <a:extLst>
                <a:ext uri="{FF2B5EF4-FFF2-40B4-BE49-F238E27FC236}">
                  <a16:creationId xmlns:a16="http://schemas.microsoft.com/office/drawing/2014/main" id="{2D72655D-78F1-4E27-9557-107736076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2204"/>
              <a:ext cx="43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13</a:t>
              </a:r>
            </a:p>
          </p:txBody>
        </p:sp>
        <p:sp>
          <p:nvSpPr>
            <p:cNvPr id="19473" name="Text Box 32">
              <a:extLst>
                <a:ext uri="{FF2B5EF4-FFF2-40B4-BE49-F238E27FC236}">
                  <a16:creationId xmlns:a16="http://schemas.microsoft.com/office/drawing/2014/main" id="{656B10CA-C50A-45D6-91ED-DEB414AFD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6" y="1979"/>
              <a:ext cx="24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y</a:t>
              </a:r>
            </a:p>
          </p:txBody>
        </p:sp>
        <p:grpSp>
          <p:nvGrpSpPr>
            <p:cNvPr id="19474" name="Group 33">
              <a:extLst>
                <a:ext uri="{FF2B5EF4-FFF2-40B4-BE49-F238E27FC236}">
                  <a16:creationId xmlns:a16="http://schemas.microsoft.com/office/drawing/2014/main" id="{C63EA00C-7C4B-4156-9E7B-483BE1A7E3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2568"/>
              <a:ext cx="564" cy="545"/>
              <a:chOff x="2198" y="1797"/>
              <a:chExt cx="564" cy="545"/>
            </a:xfrm>
          </p:grpSpPr>
          <p:sp>
            <p:nvSpPr>
              <p:cNvPr id="19492" name="Oval 34">
                <a:extLst>
                  <a:ext uri="{FF2B5EF4-FFF2-40B4-BE49-F238E27FC236}">
                    <a16:creationId xmlns:a16="http://schemas.microsoft.com/office/drawing/2014/main" id="{5A0E016A-F2AE-4D8C-AAB9-5AF465D64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1797"/>
                <a:ext cx="564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1800"/>
              </a:p>
            </p:txBody>
          </p:sp>
          <p:sp>
            <p:nvSpPr>
              <p:cNvPr id="19493" name="Text Box 35">
                <a:extLst>
                  <a:ext uri="{FF2B5EF4-FFF2-40B4-BE49-F238E27FC236}">
                    <a16:creationId xmlns:a16="http://schemas.microsoft.com/office/drawing/2014/main" id="{8F474492-896A-4CBC-894A-CD9BA6C2F1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9" y="1846"/>
                <a:ext cx="329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>
                    <a:latin typeface="Symbol" panose="05050102010706020507" pitchFamily="18" charset="2"/>
                  </a:rPr>
                  <a:t>å</a:t>
                </a:r>
                <a:endParaRPr lang="en-US" altLang="ko-KR" sz="3200"/>
              </a:p>
            </p:txBody>
          </p:sp>
          <p:sp>
            <p:nvSpPr>
              <p:cNvPr id="19494" name="Text Box 36">
                <a:extLst>
                  <a:ext uri="{FF2B5EF4-FFF2-40B4-BE49-F238E27FC236}">
                    <a16:creationId xmlns:a16="http://schemas.microsoft.com/office/drawing/2014/main" id="{FE96348A-6F9C-4EA1-BDA7-F5D952A0EC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" y="1832"/>
                <a:ext cx="251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800"/>
                  <a:t>f</a:t>
                </a:r>
              </a:p>
            </p:txBody>
          </p:sp>
          <p:sp>
            <p:nvSpPr>
              <p:cNvPr id="19495" name="Line 37">
                <a:extLst>
                  <a:ext uri="{FF2B5EF4-FFF2-40B4-BE49-F238E27FC236}">
                    <a16:creationId xmlns:a16="http://schemas.microsoft.com/office/drawing/2014/main" id="{C53A8176-93F1-4D16-AE3E-AA9A05C28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2" y="1814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9475" name="Group 38">
              <a:extLst>
                <a:ext uri="{FF2B5EF4-FFF2-40B4-BE49-F238E27FC236}">
                  <a16:creationId xmlns:a16="http://schemas.microsoft.com/office/drawing/2014/main" id="{4029ED4C-6A23-486E-A126-998FB1218E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2159"/>
              <a:ext cx="564" cy="528"/>
              <a:chOff x="2198" y="1797"/>
              <a:chExt cx="564" cy="528"/>
            </a:xfrm>
          </p:grpSpPr>
          <p:sp>
            <p:nvSpPr>
              <p:cNvPr id="19490" name="Oval 39">
                <a:extLst>
                  <a:ext uri="{FF2B5EF4-FFF2-40B4-BE49-F238E27FC236}">
                    <a16:creationId xmlns:a16="http://schemas.microsoft.com/office/drawing/2014/main" id="{E0EFB4E0-84E7-4E6C-A4E9-AFBF90DB2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1797"/>
                <a:ext cx="564" cy="52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1800"/>
              </a:p>
            </p:txBody>
          </p:sp>
          <p:sp>
            <p:nvSpPr>
              <p:cNvPr id="19491" name="Text Box 40">
                <a:extLst>
                  <a:ext uri="{FF2B5EF4-FFF2-40B4-BE49-F238E27FC236}">
                    <a16:creationId xmlns:a16="http://schemas.microsoft.com/office/drawing/2014/main" id="{7517A52B-6794-4E6E-B9AE-C6DEFF5CE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0" y="1866"/>
                <a:ext cx="329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panose="05020102010507070707" pitchFamily="18" charset="2"/>
                  <a:buBlip>
                    <a:blip r:embed="rId2"/>
                  </a:buBlip>
                  <a:defRPr kumimoji="1" sz="2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 2" panose="05020102010507070707" pitchFamily="18" charset="2"/>
                  <a:buChar char="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 2" panose="05020102010507070707" pitchFamily="18" charset="2"/>
                  <a:buChar char=""/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anose="05020102010507070707" pitchFamily="18" charset="2"/>
                  <a:buChar char="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5000"/>
                  <a:buFont typeface="Wingdings 2" panose="05020102010507070707" pitchFamily="18" charset="2"/>
                  <a:buChar char=""/>
                  <a:defRPr kumimoji="1" sz="16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>
                    <a:latin typeface="Symbol" panose="05050102010706020507" pitchFamily="18" charset="2"/>
                  </a:rPr>
                  <a:t>å</a:t>
                </a:r>
                <a:endParaRPr lang="en-US" altLang="ko-KR" sz="3200"/>
              </a:p>
            </p:txBody>
          </p:sp>
        </p:grpSp>
        <p:cxnSp>
          <p:nvCxnSpPr>
            <p:cNvPr id="19476" name="AutoShape 43">
              <a:extLst>
                <a:ext uri="{FF2B5EF4-FFF2-40B4-BE49-F238E27FC236}">
                  <a16:creationId xmlns:a16="http://schemas.microsoft.com/office/drawing/2014/main" id="{32D8160F-399C-426E-A914-2C6BB22D3005}"/>
                </a:ext>
              </a:extLst>
            </p:cNvPr>
            <p:cNvCxnSpPr>
              <a:cxnSpLocks noChangeShapeType="1"/>
              <a:stCxn id="19466" idx="3"/>
              <a:endCxn id="19492" idx="2"/>
            </p:cNvCxnSpPr>
            <p:nvPr/>
          </p:nvCxnSpPr>
          <p:spPr bwMode="auto">
            <a:xfrm>
              <a:off x="1446" y="1777"/>
              <a:ext cx="935" cy="10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7" name="AutoShape 44">
              <a:extLst>
                <a:ext uri="{FF2B5EF4-FFF2-40B4-BE49-F238E27FC236}">
                  <a16:creationId xmlns:a16="http://schemas.microsoft.com/office/drawing/2014/main" id="{15B42C47-7FE6-4214-A817-3F960A7E0E66}"/>
                </a:ext>
              </a:extLst>
            </p:cNvPr>
            <p:cNvCxnSpPr>
              <a:cxnSpLocks noChangeShapeType="1"/>
              <a:stCxn id="19467" idx="3"/>
              <a:endCxn id="19492" idx="2"/>
            </p:cNvCxnSpPr>
            <p:nvPr/>
          </p:nvCxnSpPr>
          <p:spPr bwMode="auto">
            <a:xfrm>
              <a:off x="1457" y="2453"/>
              <a:ext cx="924" cy="3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8" name="AutoShape 45">
              <a:extLst>
                <a:ext uri="{FF2B5EF4-FFF2-40B4-BE49-F238E27FC236}">
                  <a16:creationId xmlns:a16="http://schemas.microsoft.com/office/drawing/2014/main" id="{4D984623-9CDA-4ECE-89A1-87DEF77BB64D}"/>
                </a:ext>
              </a:extLst>
            </p:cNvPr>
            <p:cNvCxnSpPr>
              <a:cxnSpLocks noChangeShapeType="1"/>
              <a:stCxn id="19468" idx="3"/>
              <a:endCxn id="19492" idx="2"/>
            </p:cNvCxnSpPr>
            <p:nvPr/>
          </p:nvCxnSpPr>
          <p:spPr bwMode="auto">
            <a:xfrm flipV="1">
              <a:off x="1428" y="2832"/>
              <a:ext cx="953" cy="3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9" name="Line 46">
              <a:extLst>
                <a:ext uri="{FF2B5EF4-FFF2-40B4-BE49-F238E27FC236}">
                  <a16:creationId xmlns:a16="http://schemas.microsoft.com/office/drawing/2014/main" id="{B422E93F-6B8F-428A-93CB-921BD6ECA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2387"/>
              <a:ext cx="3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19480" name="AutoShape 47">
              <a:extLst>
                <a:ext uri="{FF2B5EF4-FFF2-40B4-BE49-F238E27FC236}">
                  <a16:creationId xmlns:a16="http://schemas.microsoft.com/office/drawing/2014/main" id="{11C643F0-DA77-42B8-B901-E0106E1F3F5C}"/>
                </a:ext>
              </a:extLst>
            </p:cNvPr>
            <p:cNvCxnSpPr>
              <a:cxnSpLocks noChangeShapeType="1"/>
              <a:stCxn id="19496" idx="6"/>
              <a:endCxn id="19490" idx="2"/>
            </p:cNvCxnSpPr>
            <p:nvPr/>
          </p:nvCxnSpPr>
          <p:spPr bwMode="auto">
            <a:xfrm>
              <a:off x="2943" y="2061"/>
              <a:ext cx="708" cy="3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1" name="AutoShape 48">
              <a:extLst>
                <a:ext uri="{FF2B5EF4-FFF2-40B4-BE49-F238E27FC236}">
                  <a16:creationId xmlns:a16="http://schemas.microsoft.com/office/drawing/2014/main" id="{DC6E9663-BF09-429C-A592-CADE9B85374C}"/>
                </a:ext>
              </a:extLst>
            </p:cNvPr>
            <p:cNvCxnSpPr>
              <a:cxnSpLocks noChangeShapeType="1"/>
              <a:stCxn id="19492" idx="6"/>
              <a:endCxn id="19490" idx="2"/>
            </p:cNvCxnSpPr>
            <p:nvPr/>
          </p:nvCxnSpPr>
          <p:spPr bwMode="auto">
            <a:xfrm flipV="1">
              <a:off x="2945" y="2423"/>
              <a:ext cx="706" cy="4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82" name="Text Box 49">
              <a:extLst>
                <a:ext uri="{FF2B5EF4-FFF2-40B4-BE49-F238E27FC236}">
                  <a16:creationId xmlns:a16="http://schemas.microsoft.com/office/drawing/2014/main" id="{B3C6F817-2D4F-4A51-940C-BA9945B7B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8" y="3334"/>
              <a:ext cx="259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1</a:t>
              </a:r>
              <a:endParaRPr lang="en-US" altLang="ko-KR" sz="1800" baseline="-25000"/>
            </a:p>
          </p:txBody>
        </p:sp>
        <p:cxnSp>
          <p:nvCxnSpPr>
            <p:cNvPr id="19483" name="AutoShape 50">
              <a:extLst>
                <a:ext uri="{FF2B5EF4-FFF2-40B4-BE49-F238E27FC236}">
                  <a16:creationId xmlns:a16="http://schemas.microsoft.com/office/drawing/2014/main" id="{81BFCAB4-E197-4EA7-858D-753618681D6E}"/>
                </a:ext>
              </a:extLst>
            </p:cNvPr>
            <p:cNvCxnSpPr>
              <a:cxnSpLocks noChangeShapeType="1"/>
              <a:stCxn id="19482" idx="3"/>
              <a:endCxn id="19490" idx="2"/>
            </p:cNvCxnSpPr>
            <p:nvPr/>
          </p:nvCxnSpPr>
          <p:spPr bwMode="auto">
            <a:xfrm flipV="1">
              <a:off x="2788" y="2423"/>
              <a:ext cx="863" cy="1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84" name="Text Box 51">
              <a:extLst>
                <a:ext uri="{FF2B5EF4-FFF2-40B4-BE49-F238E27FC236}">
                  <a16:creationId xmlns:a16="http://schemas.microsoft.com/office/drawing/2014/main" id="{C1970F28-EE66-4EA3-92AD-5FC724EAA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5" y="2976"/>
              <a:ext cx="43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23</a:t>
              </a:r>
            </a:p>
          </p:txBody>
        </p:sp>
        <p:sp>
          <p:nvSpPr>
            <p:cNvPr id="19485" name="Text Box 52">
              <a:extLst>
                <a:ext uri="{FF2B5EF4-FFF2-40B4-BE49-F238E27FC236}">
                  <a16:creationId xmlns:a16="http://schemas.microsoft.com/office/drawing/2014/main" id="{E61D1E30-4926-45F6-8C79-CAB00CF58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473"/>
              <a:ext cx="43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22</a:t>
              </a:r>
            </a:p>
          </p:txBody>
        </p:sp>
        <p:sp>
          <p:nvSpPr>
            <p:cNvPr id="19486" name="Text Box 53">
              <a:extLst>
                <a:ext uri="{FF2B5EF4-FFF2-40B4-BE49-F238E27FC236}">
                  <a16:creationId xmlns:a16="http://schemas.microsoft.com/office/drawing/2014/main" id="{FA791991-EF52-4FF7-A26D-84EA7B7D9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2432"/>
              <a:ext cx="43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21</a:t>
              </a:r>
            </a:p>
          </p:txBody>
        </p:sp>
        <p:sp>
          <p:nvSpPr>
            <p:cNvPr id="19487" name="Text Box 54">
              <a:extLst>
                <a:ext uri="{FF2B5EF4-FFF2-40B4-BE49-F238E27FC236}">
                  <a16:creationId xmlns:a16="http://schemas.microsoft.com/office/drawing/2014/main" id="{042102A2-A6E0-4836-BE95-77A7B0EE0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2886"/>
              <a:ext cx="434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31</a:t>
              </a:r>
            </a:p>
          </p:txBody>
        </p:sp>
        <p:sp>
          <p:nvSpPr>
            <p:cNvPr id="19488" name="Text Box 55">
              <a:extLst>
                <a:ext uri="{FF2B5EF4-FFF2-40B4-BE49-F238E27FC236}">
                  <a16:creationId xmlns:a16="http://schemas.microsoft.com/office/drawing/2014/main" id="{6F42E2F3-4C1E-4D46-BFAC-9FFB38EEB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5" y="2428"/>
              <a:ext cx="435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/>
                <a:t>w</a:t>
              </a:r>
              <a:r>
                <a:rPr lang="en-US" altLang="ko-KR" sz="1800" baseline="-25000"/>
                <a:t>21</a:t>
              </a:r>
            </a:p>
          </p:txBody>
        </p:sp>
        <p:sp>
          <p:nvSpPr>
            <p:cNvPr id="19489" name="Text Box 56">
              <a:extLst>
                <a:ext uri="{FF2B5EF4-FFF2-40B4-BE49-F238E27FC236}">
                  <a16:creationId xmlns:a16="http://schemas.microsoft.com/office/drawing/2014/main" id="{AE17F0B6-9324-4CB4-A5F6-97781386F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974"/>
              <a:ext cx="43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/>
                <a:t>w</a:t>
              </a:r>
              <a:r>
                <a:rPr lang="en-US" altLang="ko-KR" sz="1800" baseline="-25000" dirty="0"/>
                <a:t>11</a:t>
              </a:r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F83DF5-5013-3445-BEBD-01A7892091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9AF2E-58E5-BF4A-B66E-0270C7F1E2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Binary-Class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713288"/>
          </a:xfrm>
        </p:spPr>
        <p:txBody>
          <a:bodyPr/>
          <a:lstStyle/>
          <a:p>
            <a:pPr eaLnBrk="1" hangingPunct="1"/>
            <a:r>
              <a:rPr lang="en-US" altLang="ko-KR" dirty="0"/>
              <a:t>You Have Two Problems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P1: NN cannot produces nominal values</a:t>
            </a:r>
          </a:p>
          <a:p>
            <a:pPr lvl="1" eaLnBrk="1" hangingPunct="1"/>
            <a:r>
              <a:rPr lang="en-US" altLang="ko-KR" dirty="0"/>
              <a:t>P2: Error Function for training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424CE-D8C1-416D-87D0-1014ADE6804F}"/>
                  </a:ext>
                </a:extLst>
              </p:cNvPr>
              <p:cNvSpPr txBox="1"/>
              <p:nvPr/>
            </p:nvSpPr>
            <p:spPr>
              <a:xfrm>
                <a:off x="491115" y="2137739"/>
                <a:ext cx="8222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E424CE-D8C1-416D-87D0-1014ADE6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15" y="2137739"/>
                <a:ext cx="8222828" cy="276999"/>
              </a:xfrm>
              <a:prstGeom prst="rect">
                <a:avLst/>
              </a:prstGeom>
              <a:blipFill>
                <a:blip r:embed="rId2"/>
                <a:stretch>
                  <a:fillRect t="-31818" b="-454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B908FCE-DDF3-4F38-9438-859CBAF2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04" y="2837041"/>
            <a:ext cx="4464496" cy="1867990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586CB4-525B-3240-B246-7ED7092FF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51F9C3-8E88-904D-86A9-EFBBF3053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43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Binary-Class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P1: Handling Nominal Values</a:t>
            </a:r>
          </a:p>
          <a:p>
            <a:pPr lvl="1" eaLnBrk="1" hangingPunct="1"/>
            <a:r>
              <a:rPr lang="en-US" altLang="ko-KR" dirty="0"/>
              <a:t>Use 0 and 1 for class labels</a:t>
            </a:r>
          </a:p>
          <a:p>
            <a:pPr marL="344487" lvl="1" indent="0" eaLnBrk="1" hangingPunct="1">
              <a:buNone/>
            </a:pPr>
            <a:br>
              <a:rPr lang="en-US" altLang="ko-KR" dirty="0"/>
            </a:br>
            <a:endParaRPr lang="en-US" altLang="ko-KR" dirty="0"/>
          </a:p>
          <a:p>
            <a:pPr marL="344487" lvl="1" indent="0" eaLnBrk="1" hangingPunct="1">
              <a:buNone/>
            </a:pPr>
            <a:endParaRPr lang="en-US" altLang="ko-KR" dirty="0"/>
          </a:p>
          <a:p>
            <a:pPr marL="344487" lvl="1" indent="0" eaLnBrk="1" hangingPunct="1">
              <a:buNone/>
            </a:pPr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r>
              <a:rPr lang="en-US" altLang="ko-KR" dirty="0"/>
              <a:t>Use Sigmoid</a:t>
            </a:r>
          </a:p>
          <a:p>
            <a:pPr lvl="1" eaLnBrk="1" hangingPunct="1"/>
            <a:endParaRPr lang="en-US" altLang="ko-KR" sz="1800" dirty="0"/>
          </a:p>
          <a:p>
            <a:pPr marL="344487" lvl="1" indent="0" eaLnBrk="1" hangingPunct="1">
              <a:buNone/>
            </a:pPr>
            <a:endParaRPr lang="en-US" altLang="ko-KR" sz="1800" dirty="0"/>
          </a:p>
          <a:p>
            <a:pPr lvl="1" eaLnBrk="1" hangingPunct="1"/>
            <a:endParaRPr lang="en-US" altLang="ko-KR" sz="1800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5615A00-D676-4D97-A83D-DBA95B23C855}"/>
              </a:ext>
            </a:extLst>
          </p:cNvPr>
          <p:cNvSpPr/>
          <p:nvPr/>
        </p:nvSpPr>
        <p:spPr bwMode="auto">
          <a:xfrm>
            <a:off x="4240620" y="2969064"/>
            <a:ext cx="431478" cy="308238"/>
          </a:xfrm>
          <a:prstGeom prst="downArrow">
            <a:avLst/>
          </a:prstGeom>
          <a:solidFill>
            <a:schemeClr val="accent1"/>
          </a:solidFill>
          <a:ln w="254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BFE778-ED35-924E-8651-629852F6E8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C2E6CC-4F58-4941-8981-A03F76A4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4156672"/>
            <a:ext cx="3240360" cy="1748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BAFFC-CE05-8E40-9E3D-2AA8DE684FBB}"/>
                  </a:ext>
                </a:extLst>
              </p:cNvPr>
              <p:cNvSpPr txBox="1"/>
              <p:nvPr/>
            </p:nvSpPr>
            <p:spPr>
              <a:xfrm>
                <a:off x="560684" y="2595082"/>
                <a:ext cx="8222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𝑅𝑒𝑑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BAFFC-CE05-8E40-9E3D-2AA8DE68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84" y="2595082"/>
                <a:ext cx="8222828" cy="276999"/>
              </a:xfrm>
              <a:prstGeom prst="rect">
                <a:avLst/>
              </a:prstGeom>
              <a:blipFill>
                <a:blip r:embed="rId3"/>
                <a:stretch>
                  <a:fillRect t="-31818" b="-4545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FA8869-5B41-CA4C-829E-0826B4BE07A6}"/>
                  </a:ext>
                </a:extLst>
              </p:cNvPr>
              <p:cNvSpPr txBox="1"/>
              <p:nvPr/>
            </p:nvSpPr>
            <p:spPr>
              <a:xfrm>
                <a:off x="1434384" y="3368025"/>
                <a:ext cx="6475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FA8869-5B41-CA4C-829E-0826B4BE0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84" y="3368025"/>
                <a:ext cx="6475427" cy="276999"/>
              </a:xfrm>
              <a:prstGeom prst="rect">
                <a:avLst/>
              </a:prstGeom>
              <a:blipFill>
                <a:blip r:embed="rId4"/>
                <a:stretch>
                  <a:fillRect t="-26087" b="-434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14F42E-ACE4-8246-8B65-CF35A5C0F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88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Binary-Class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P2: Error Function for Training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9CF51-B775-4C39-8EC2-0D883A95CDB2}"/>
                  </a:ext>
                </a:extLst>
              </p:cNvPr>
              <p:cNvSpPr txBox="1"/>
              <p:nvPr/>
            </p:nvSpPr>
            <p:spPr>
              <a:xfrm>
                <a:off x="5737299" y="3347223"/>
                <a:ext cx="206447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9CF51-B775-4C39-8EC2-0D883A95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99" y="3347223"/>
                <a:ext cx="2064475" cy="778868"/>
              </a:xfrm>
              <a:prstGeom prst="rect">
                <a:avLst/>
              </a:prstGeom>
              <a:blipFill>
                <a:blip r:embed="rId3"/>
                <a:stretch>
                  <a:fillRect l="-8589" t="-114754" b="-1754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3D9944BB-ADDC-4D95-A35F-F21B2B9AF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852936"/>
            <a:ext cx="3274669" cy="176744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40D77A-BA77-3648-A6F6-45BF99A4F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47831-A92D-8440-8DD7-235451039006}"/>
              </a:ext>
            </a:extLst>
          </p:cNvPr>
          <p:cNvSpPr txBox="1"/>
          <p:nvPr/>
        </p:nvSpPr>
        <p:spPr>
          <a:xfrm>
            <a:off x="1857030" y="227687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Sigmoid at output node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D5DE4-E3A1-2147-A08C-53D1B349F4D0}"/>
              </a:ext>
            </a:extLst>
          </p:cNvPr>
          <p:cNvSpPr txBox="1"/>
          <p:nvPr/>
        </p:nvSpPr>
        <p:spPr>
          <a:xfrm>
            <a:off x="6285903" y="227687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MSE</a:t>
            </a:r>
            <a:endParaRPr kumimoji="1" lang="ko-Kore-KR" altLang="en-US" dirty="0"/>
          </a:p>
        </p:txBody>
      </p:sp>
      <p:sp>
        <p:nvSpPr>
          <p:cNvPr id="7" name="십자형[C] 6">
            <a:extLst>
              <a:ext uri="{FF2B5EF4-FFF2-40B4-BE49-F238E27FC236}">
                <a16:creationId xmlns:a16="http://schemas.microsoft.com/office/drawing/2014/main" id="{1A277AB1-1369-3245-92FB-0966279E592B}"/>
              </a:ext>
            </a:extLst>
          </p:cNvPr>
          <p:cNvSpPr/>
          <p:nvPr/>
        </p:nvSpPr>
        <p:spPr bwMode="auto">
          <a:xfrm rot="2614578">
            <a:off x="6123940" y="3130301"/>
            <a:ext cx="1260911" cy="1273156"/>
          </a:xfrm>
          <a:prstGeom prst="plus">
            <a:avLst>
              <a:gd name="adj" fmla="val 43918"/>
            </a:avLst>
          </a:prstGeom>
          <a:solidFill>
            <a:srgbClr val="FF0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CB36-D620-CD4D-B3AF-A406367A7820}"/>
              </a:ext>
            </a:extLst>
          </p:cNvPr>
          <p:cNvSpPr txBox="1"/>
          <p:nvPr/>
        </p:nvSpPr>
        <p:spPr>
          <a:xfrm>
            <a:off x="2195736" y="5197419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dirty="0"/>
              <a:t>NNs will not be trained in some special cases!!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4C4006-561A-614E-89B8-EC820CB2227B}"/>
              </a:ext>
            </a:extLst>
          </p:cNvPr>
          <p:cNvSpPr txBox="1"/>
          <p:nvPr/>
        </p:nvSpPr>
        <p:spPr>
          <a:xfrm>
            <a:off x="5395192" y="233958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9676BA-0953-F14B-9B8A-A06B4D562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190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7EC127A-E0DE-41CC-8B93-AFBF4B936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Binary-Class Classification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FE511-9008-4182-848F-06D090C94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000" dirty="0"/>
              <a:t>P2: Error Function for Training</a:t>
            </a:r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sz="1800" dirty="0"/>
          </a:p>
          <a:p>
            <a:pPr lvl="1" eaLnBrk="1" hangingPunct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9944BB-ADDC-4D95-A35F-F21B2B9A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647033"/>
            <a:ext cx="3274669" cy="176744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40D77A-BA77-3648-A6F6-45BF99A4F6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F7C81C-DA52-5645-870F-1A9AE8746B01}"/>
                  </a:ext>
                </a:extLst>
              </p:cNvPr>
              <p:cNvSpPr txBox="1"/>
              <p:nvPr/>
            </p:nvSpPr>
            <p:spPr>
              <a:xfrm>
                <a:off x="1517724" y="2147019"/>
                <a:ext cx="6475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F7C81C-DA52-5645-870F-1A9AE874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24" y="2147019"/>
                <a:ext cx="6475427" cy="276999"/>
              </a:xfrm>
              <a:prstGeom prst="rect">
                <a:avLst/>
              </a:prstGeom>
              <a:blipFill>
                <a:blip r:embed="rId3"/>
                <a:stretch>
                  <a:fillRect t="-26087" b="-434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247831-A92D-8440-8DD7-235451039006}"/>
              </a:ext>
            </a:extLst>
          </p:cNvPr>
          <p:cNvSpPr txBox="1"/>
          <p:nvPr/>
        </p:nvSpPr>
        <p:spPr>
          <a:xfrm>
            <a:off x="814974" y="29772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Sigmoid at output node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D5DE4-E3A1-2147-A08C-53D1B349F4D0}"/>
              </a:ext>
            </a:extLst>
          </p:cNvPr>
          <p:cNvSpPr txBox="1"/>
          <p:nvPr/>
        </p:nvSpPr>
        <p:spPr>
          <a:xfrm>
            <a:off x="5351925" y="295959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dirty="0">
                <a:solidFill>
                  <a:srgbClr val="FF0000"/>
                </a:solidFill>
              </a:rPr>
              <a:t>Cross Entropy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0C90EB-B0E9-6940-B0FE-D678C78ABA4A}"/>
                  </a:ext>
                </a:extLst>
              </p:cNvPr>
              <p:cNvSpPr txBox="1"/>
              <p:nvPr/>
            </p:nvSpPr>
            <p:spPr>
              <a:xfrm>
                <a:off x="4280794" y="3873645"/>
                <a:ext cx="441768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0C90EB-B0E9-6940-B0FE-D678C78A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94" y="3873645"/>
                <a:ext cx="4417683" cy="778868"/>
              </a:xfrm>
              <a:prstGeom prst="rect">
                <a:avLst/>
              </a:prstGeom>
              <a:blipFill>
                <a:blip r:embed="rId4"/>
                <a:stretch>
                  <a:fillRect l="-2865" t="-111290" b="-1741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E711B-8037-5940-BD70-8B5EEA8D4F01}"/>
                  </a:ext>
                </a:extLst>
              </p:cNvPr>
              <p:cNvSpPr txBox="1"/>
              <p:nvPr/>
            </p:nvSpPr>
            <p:spPr>
              <a:xfrm>
                <a:off x="4903335" y="4841038"/>
                <a:ext cx="3172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where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 b="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E711B-8037-5940-BD70-8B5EEA8D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5" y="4841038"/>
                <a:ext cx="3172600" cy="276999"/>
              </a:xfrm>
              <a:prstGeom prst="rect">
                <a:avLst/>
              </a:prstGeom>
              <a:blipFill>
                <a:blip r:embed="rId5"/>
                <a:stretch>
                  <a:fillRect l="-398" b="-391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08DFAB-860B-8E47-B8DC-B52763FCAF6D}"/>
              </a:ext>
            </a:extLst>
          </p:cNvPr>
          <p:cNvSpPr txBox="1"/>
          <p:nvPr/>
        </p:nvSpPr>
        <p:spPr>
          <a:xfrm>
            <a:off x="4387080" y="29876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56A17C-D225-6E41-BF15-1838792AEF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89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274880-F4E3-4DC1-89DB-B22975D6F058}"/>
              </a:ext>
            </a:extLst>
          </p:cNvPr>
          <p:cNvSpPr/>
          <p:nvPr/>
        </p:nvSpPr>
        <p:spPr bwMode="auto">
          <a:xfrm>
            <a:off x="3491880" y="4011801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F1A158-26B4-448B-A236-95B5475FF267}"/>
              </a:ext>
            </a:extLst>
          </p:cNvPr>
          <p:cNvSpPr/>
          <p:nvPr/>
        </p:nvSpPr>
        <p:spPr bwMode="auto">
          <a:xfrm>
            <a:off x="3890372" y="4825318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47D58D-0116-4BF2-A0AF-E3E24979D928}"/>
              </a:ext>
            </a:extLst>
          </p:cNvPr>
          <p:cNvSpPr/>
          <p:nvPr/>
        </p:nvSpPr>
        <p:spPr bwMode="auto">
          <a:xfrm>
            <a:off x="4322420" y="5687664"/>
            <a:ext cx="1188588" cy="38033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DAF91C-3982-4D71-80E6-89C9A377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Binary-Class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6FFB49-CB30-4778-AE0B-0535FD9C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Reminding: Weights between deep layers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0A0901-ACF6-4917-9D5B-2FE0A45E59E4}"/>
                  </a:ext>
                </a:extLst>
              </p:cNvPr>
              <p:cNvSpPr txBox="1"/>
              <p:nvPr/>
            </p:nvSpPr>
            <p:spPr>
              <a:xfrm>
                <a:off x="194518" y="3948875"/>
                <a:ext cx="4847161" cy="537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0A0901-ACF6-4917-9D5B-2FE0A45E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18" y="3948875"/>
                <a:ext cx="4847161" cy="537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2246DF-BB44-4DB3-8356-EC56B9666522}"/>
                  </a:ext>
                </a:extLst>
              </p:cNvPr>
              <p:cNvSpPr txBox="1"/>
              <p:nvPr/>
            </p:nvSpPr>
            <p:spPr>
              <a:xfrm>
                <a:off x="266525" y="4623373"/>
                <a:ext cx="5979842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2246DF-BB44-4DB3-8356-EC56B9666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5" y="4623373"/>
                <a:ext cx="5979842" cy="692305"/>
              </a:xfrm>
              <a:prstGeom prst="rect">
                <a:avLst/>
              </a:prstGeom>
              <a:blipFill>
                <a:blip r:embed="rId3"/>
                <a:stretch>
                  <a:fillRect l="-1059" t="-112500" b="-17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33B10D-F26C-4964-B536-50CF9E801EAB}"/>
              </a:ext>
            </a:extLst>
          </p:cNvPr>
          <p:cNvGrpSpPr/>
          <p:nvPr/>
        </p:nvGrpSpPr>
        <p:grpSpPr>
          <a:xfrm>
            <a:off x="6776866" y="3857887"/>
            <a:ext cx="2090539" cy="534253"/>
            <a:chOff x="6801940" y="3029189"/>
            <a:chExt cx="2090539" cy="53425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E434ED-0663-45B2-A4D5-27191DFF3FB2}"/>
                </a:ext>
              </a:extLst>
            </p:cNvPr>
            <p:cNvSpPr/>
            <p:nvPr/>
          </p:nvSpPr>
          <p:spPr bwMode="auto">
            <a:xfrm>
              <a:off x="6801940" y="3029189"/>
              <a:ext cx="2090539" cy="534253"/>
            </a:xfrm>
            <a:prstGeom prst="rect">
              <a:avLst/>
            </a:prstGeom>
            <a:solidFill>
              <a:srgbClr val="FFC000"/>
            </a:solidFill>
            <a:ln w="254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11E15B-1F79-4125-834A-2D798E68C438}"/>
                    </a:ext>
                  </a:extLst>
                </p:cNvPr>
                <p:cNvSpPr txBox="1"/>
                <p:nvPr/>
              </p:nvSpPr>
              <p:spPr>
                <a:xfrm>
                  <a:off x="7127671" y="3167066"/>
                  <a:ext cx="170200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𝑖𝑔𝑚𝑜𝑖𝑑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</m: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11E15B-1F79-4125-834A-2D798E68C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671" y="3167066"/>
                  <a:ext cx="1702004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792" b="-365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CD334D-4744-4CB0-BDB6-5C92604A513E}"/>
                </a:ext>
              </a:extLst>
            </p:cNvPr>
            <p:cNvSpPr txBox="1"/>
            <p:nvPr/>
          </p:nvSpPr>
          <p:spPr>
            <a:xfrm>
              <a:off x="6801941" y="310645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If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FAD47F-85AA-48C8-849F-618218A792EC}"/>
                  </a:ext>
                </a:extLst>
              </p:cNvPr>
              <p:cNvSpPr txBox="1"/>
              <p:nvPr/>
            </p:nvSpPr>
            <p:spPr>
              <a:xfrm>
                <a:off x="266525" y="5481475"/>
                <a:ext cx="7183633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ko-KR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f>
                                <m:f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FAD47F-85AA-48C8-849F-618218A79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5" y="5481475"/>
                <a:ext cx="7183633" cy="792718"/>
              </a:xfrm>
              <a:prstGeom prst="rect">
                <a:avLst/>
              </a:prstGeom>
              <a:blipFill>
                <a:blip r:embed="rId5"/>
                <a:stretch>
                  <a:fillRect l="-882" t="-98387" b="-1516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21FED4D7-30F1-49F1-8AA7-1692F0A58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990" y="2047129"/>
            <a:ext cx="4640895" cy="171552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A2C303-1935-914A-9523-DDE297588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J.H. Lee, Dept. of Software, Sungkyunkwan Univ.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19974-1FDD-BC40-8180-44714FA96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9A97AA-E9C0-4E14-BB75-249EFB1D78AF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562197"/>
      </p:ext>
    </p:extLst>
  </p:cSld>
  <p:clrMapOvr>
    <a:masterClrMapping/>
  </p:clrMapOvr>
</p:sld>
</file>

<file path=ppt/theme/theme1.xml><?xml version="1.0" encoding="utf-8"?>
<a:theme xmlns:a="http://schemas.openxmlformats.org/drawingml/2006/main" name="수묵 터치">
  <a:themeElements>
    <a:clrScheme name="수묵 터치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91BBB6"/>
      </a:accent1>
      <a:accent2>
        <a:srgbClr val="598779"/>
      </a:accent2>
      <a:accent3>
        <a:srgbClr val="FFFFFF"/>
      </a:accent3>
      <a:accent4>
        <a:srgbClr val="000000"/>
      </a:accent4>
      <a:accent5>
        <a:srgbClr val="C7DAD7"/>
      </a:accent5>
      <a:accent6>
        <a:srgbClr val="507A6D"/>
      </a:accent6>
      <a:hlink>
        <a:srgbClr val="657A56"/>
      </a:hlink>
      <a:folHlink>
        <a:srgbClr val="777777"/>
      </a:folHlink>
    </a:clrScheme>
    <a:fontScheme name="수묵 터치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solidFill>
          <a:schemeClr val="accent1"/>
        </a:solidFill>
        <a:ln w="25400" cap="rnd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/>
      <a:lstStyle/>
    </a:lnDef>
  </a:objectDefaults>
  <a:extraClrSchemeLst>
    <a:extraClrScheme>
      <a:clrScheme name="수묵 터치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1BBB6"/>
        </a:accent1>
        <a:accent2>
          <a:srgbClr val="598779"/>
        </a:accent2>
        <a:accent3>
          <a:srgbClr val="FFFFFF"/>
        </a:accent3>
        <a:accent4>
          <a:srgbClr val="000000"/>
        </a:accent4>
        <a:accent5>
          <a:srgbClr val="C7DAD7"/>
        </a:accent5>
        <a:accent6>
          <a:srgbClr val="507A6D"/>
        </a:accent6>
        <a:hlink>
          <a:srgbClr val="657A56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수묵 터치 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8EB2E8"/>
        </a:accent1>
        <a:accent2>
          <a:srgbClr val="80B5BC"/>
        </a:accent2>
        <a:accent3>
          <a:srgbClr val="FFFFFF"/>
        </a:accent3>
        <a:accent4>
          <a:srgbClr val="000000"/>
        </a:accent4>
        <a:accent5>
          <a:srgbClr val="C6D5F2"/>
        </a:accent5>
        <a:accent6>
          <a:srgbClr val="73A4AA"/>
        </a:accent6>
        <a:hlink>
          <a:srgbClr val="498CB9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수묵 터치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89B80"/>
        </a:accent1>
        <a:accent2>
          <a:srgbClr val="D9AA5D"/>
        </a:accent2>
        <a:accent3>
          <a:srgbClr val="FFFFFF"/>
        </a:accent3>
        <a:accent4>
          <a:srgbClr val="000000"/>
        </a:accent4>
        <a:accent5>
          <a:srgbClr val="E9CBC0"/>
        </a:accent5>
        <a:accent6>
          <a:srgbClr val="C49A53"/>
        </a:accent6>
        <a:hlink>
          <a:srgbClr val="9A6C2E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수묵 터치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8B6D0"/>
        </a:accent1>
        <a:accent2>
          <a:srgbClr val="8D83D5"/>
        </a:accent2>
        <a:accent3>
          <a:srgbClr val="FFFFFF"/>
        </a:accent3>
        <a:accent4>
          <a:srgbClr val="000000"/>
        </a:accent4>
        <a:accent5>
          <a:srgbClr val="E9D7E4"/>
        </a:accent5>
        <a:accent6>
          <a:srgbClr val="7F76C1"/>
        </a:accent6>
        <a:hlink>
          <a:srgbClr val="9D59AD"/>
        </a:hlink>
        <a:folHlink>
          <a:srgbClr val="8A8AA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수묵 터치 5">
        <a:dk1>
          <a:srgbClr val="4F3903"/>
        </a:dk1>
        <a:lt1>
          <a:srgbClr val="FFFFFF"/>
        </a:lt1>
        <a:dk2>
          <a:srgbClr val="000000"/>
        </a:dk2>
        <a:lt2>
          <a:srgbClr val="C0C0C0"/>
        </a:lt2>
        <a:accent1>
          <a:srgbClr val="AFCA6C"/>
        </a:accent1>
        <a:accent2>
          <a:srgbClr val="929C44"/>
        </a:accent2>
        <a:accent3>
          <a:srgbClr val="FFFFFF"/>
        </a:accent3>
        <a:accent4>
          <a:srgbClr val="422F02"/>
        </a:accent4>
        <a:accent5>
          <a:srgbClr val="D4E1BA"/>
        </a:accent5>
        <a:accent6>
          <a:srgbClr val="848D3D"/>
        </a:accent6>
        <a:hlink>
          <a:srgbClr val="C3782D"/>
        </a:hlink>
        <a:folHlink>
          <a:srgbClr val="857D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수묵 터치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80808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수묵 터치</Template>
  <TotalTime>5200</TotalTime>
  <Words>1224</Words>
  <Application>Microsoft Macintosh PowerPoint</Application>
  <PresentationFormat>화면 슬라이드 쇼(4:3)</PresentationFormat>
  <Paragraphs>348</Paragraphs>
  <Slides>26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굴림</vt:lpstr>
      <vt:lpstr>Cambria Math</vt:lpstr>
      <vt:lpstr>Comic Sans MS</vt:lpstr>
      <vt:lpstr>Symbol</vt:lpstr>
      <vt:lpstr>Wingdings</vt:lpstr>
      <vt:lpstr>Wingdings 2</vt:lpstr>
      <vt:lpstr>수묵 터치</vt:lpstr>
      <vt:lpstr>수식</vt:lpstr>
      <vt:lpstr>Configuration of Neural Networks</vt:lpstr>
      <vt:lpstr>Contents</vt:lpstr>
      <vt:lpstr>Regression</vt:lpstr>
      <vt:lpstr>Regression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Binary-Class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Nominal Inputs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Tree,</dc:title>
  <dc:creator>Jeehyong Lee</dc:creator>
  <cp:lastModifiedBy>이지형</cp:lastModifiedBy>
  <cp:revision>220</cp:revision>
  <dcterms:created xsi:type="dcterms:W3CDTF">2004-03-24T09:34:53Z</dcterms:created>
  <dcterms:modified xsi:type="dcterms:W3CDTF">2022-12-13T15:38:57Z</dcterms:modified>
</cp:coreProperties>
</file>